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5" r:id="rId3"/>
    <p:sldId id="257" r:id="rId4"/>
    <p:sldId id="266" r:id="rId5"/>
    <p:sldId id="258" r:id="rId6"/>
    <p:sldId id="264" r:id="rId7"/>
    <p:sldId id="267" r:id="rId8"/>
    <p:sldId id="268" r:id="rId9"/>
    <p:sldId id="269" r:id="rId10"/>
    <p:sldId id="27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7A91A"/>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21"/>
    <p:restoredTop sz="94662"/>
  </p:normalViewPr>
  <p:slideViewPr>
    <p:cSldViewPr snapToObjects="1">
      <p:cViewPr varScale="1">
        <p:scale>
          <a:sx n="95" d="100"/>
          <a:sy n="95" d="100"/>
        </p:scale>
        <p:origin x="200" y="1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25D4-FB5C-B040-BF47-5145EF22A59C}" type="datetimeFigureOut">
              <a:rPr lang="en-US" smtClean="0"/>
              <a:t>3/24/17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95DB0-93CE-EC47-B86B-CD8C417588DA}" type="slidenum">
              <a:rPr lang="en-US" smtClean="0"/>
              <a:t>‹#›</a:t>
            </a:fld>
            <a:endParaRPr lang="en-US"/>
          </a:p>
        </p:txBody>
      </p:sp>
    </p:spTree>
    <p:extLst>
      <p:ext uri="{BB962C8B-B14F-4D97-AF65-F5344CB8AC3E}">
        <p14:creationId xmlns:p14="http://schemas.microsoft.com/office/powerpoint/2010/main" val="12171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algn="ctr" rtl="0">
              <a:spcBef>
                <a:spcPts val="0"/>
              </a:spcBef>
              <a:buSzPct val="100000"/>
              <a:defRPr sz="6933"/>
            </a:lvl1pPr>
            <a:lvl2pPr algn="ctr" rtl="0">
              <a:spcBef>
                <a:spcPts val="0"/>
              </a:spcBef>
              <a:buSzPct val="100000"/>
              <a:defRPr sz="6933"/>
            </a:lvl2pPr>
            <a:lvl3pPr algn="ctr" rtl="0">
              <a:spcBef>
                <a:spcPts val="0"/>
              </a:spcBef>
              <a:buSzPct val="100000"/>
              <a:defRPr sz="6933"/>
            </a:lvl3pPr>
            <a:lvl4pPr algn="ctr" rtl="0">
              <a:spcBef>
                <a:spcPts val="0"/>
              </a:spcBef>
              <a:buSzPct val="100000"/>
              <a:defRPr sz="6933"/>
            </a:lvl4pPr>
            <a:lvl5pPr algn="ctr" rtl="0">
              <a:spcBef>
                <a:spcPts val="0"/>
              </a:spcBef>
              <a:buSzPct val="100000"/>
              <a:defRPr sz="6933"/>
            </a:lvl5pPr>
            <a:lvl6pPr algn="ctr" rtl="0">
              <a:spcBef>
                <a:spcPts val="0"/>
              </a:spcBef>
              <a:buSzPct val="100000"/>
              <a:defRPr sz="6933"/>
            </a:lvl6pPr>
            <a:lvl7pPr algn="ctr" rtl="0">
              <a:spcBef>
                <a:spcPts val="0"/>
              </a:spcBef>
              <a:buSzPct val="100000"/>
              <a:defRPr sz="6933"/>
            </a:lvl7pPr>
            <a:lvl8pPr algn="ctr" rtl="0">
              <a:spcBef>
                <a:spcPts val="0"/>
              </a:spcBef>
              <a:buSzPct val="100000"/>
              <a:defRPr sz="6933"/>
            </a:lvl8pPr>
            <a:lvl9pPr algn="ctr" rtl="0">
              <a:spcBef>
                <a:spcPts val="0"/>
              </a:spcBef>
              <a:buSzPct val="100000"/>
              <a:defRPr sz="6933"/>
            </a:lvl9pPr>
          </a:lstStyle>
          <a:p>
            <a:r>
              <a:rPr lang="en-US"/>
              <a:t>Click to edit Master title style</a:t>
            </a:r>
            <a:endParaRPr/>
          </a:p>
        </p:txBody>
      </p:sp>
      <p:sp>
        <p:nvSpPr>
          <p:cNvPr id="13" name="Shape 13"/>
          <p:cNvSpPr txBox="1">
            <a:spLocks noGrp="1"/>
          </p:cNvSpPr>
          <p:nvPr>
            <p:ph type="subTitle" idx="1"/>
          </p:nvPr>
        </p:nvSpPr>
        <p:spPr>
          <a:xfrm>
            <a:off x="415601" y="3778833"/>
            <a:ext cx="11360799" cy="1056800"/>
          </a:xfrm>
          <a:prstGeom prst="rect">
            <a:avLst/>
          </a:prstGeom>
          <a:noFill/>
          <a:ln>
            <a:noFill/>
          </a:ln>
        </p:spPr>
        <p:txBody>
          <a:bodyPr lIns="91425" tIns="91425" rIns="91425" bIns="91425" anchor="ctr" anchorCtr="0"/>
          <a:lstStyle>
            <a:lvl1pPr algn="ctr" rtl="0">
              <a:lnSpc>
                <a:spcPct val="100000"/>
              </a:lnSpc>
              <a:spcBef>
                <a:spcPts val="0"/>
              </a:spcBef>
              <a:spcAft>
                <a:spcPts val="0"/>
              </a:spcAft>
              <a:buSzPct val="100000"/>
              <a:buNone/>
              <a:defRPr sz="3733"/>
            </a:lvl1pPr>
            <a:lvl2pPr algn="ctr" rtl="0">
              <a:lnSpc>
                <a:spcPct val="100000"/>
              </a:lnSpc>
              <a:spcBef>
                <a:spcPts val="0"/>
              </a:spcBef>
              <a:spcAft>
                <a:spcPts val="0"/>
              </a:spcAft>
              <a:buSzPct val="100000"/>
              <a:buNone/>
              <a:defRPr sz="3733"/>
            </a:lvl2pPr>
            <a:lvl3pPr algn="ctr" rtl="0">
              <a:lnSpc>
                <a:spcPct val="100000"/>
              </a:lnSpc>
              <a:spcBef>
                <a:spcPts val="0"/>
              </a:spcBef>
              <a:spcAft>
                <a:spcPts val="0"/>
              </a:spcAft>
              <a:buSzPct val="100000"/>
              <a:buNone/>
              <a:defRPr sz="3733"/>
            </a:lvl3pPr>
            <a:lvl4pPr algn="ctr" rtl="0">
              <a:lnSpc>
                <a:spcPct val="100000"/>
              </a:lnSpc>
              <a:spcBef>
                <a:spcPts val="0"/>
              </a:spcBef>
              <a:spcAft>
                <a:spcPts val="0"/>
              </a:spcAft>
              <a:buSzPct val="100000"/>
              <a:buNone/>
              <a:defRPr sz="3733"/>
            </a:lvl4pPr>
            <a:lvl5pPr algn="ctr" rtl="0">
              <a:lnSpc>
                <a:spcPct val="100000"/>
              </a:lnSpc>
              <a:spcBef>
                <a:spcPts val="0"/>
              </a:spcBef>
              <a:spcAft>
                <a:spcPts val="0"/>
              </a:spcAft>
              <a:buSzPct val="100000"/>
              <a:buNone/>
              <a:defRPr sz="3733"/>
            </a:lvl5pPr>
            <a:lvl6pPr algn="ctr" rtl="0">
              <a:lnSpc>
                <a:spcPct val="100000"/>
              </a:lnSpc>
              <a:spcBef>
                <a:spcPts val="0"/>
              </a:spcBef>
              <a:spcAft>
                <a:spcPts val="0"/>
              </a:spcAft>
              <a:buSzPct val="100000"/>
              <a:buNone/>
              <a:defRPr sz="3733"/>
            </a:lvl6pPr>
            <a:lvl7pPr algn="ctr" rtl="0">
              <a:lnSpc>
                <a:spcPct val="100000"/>
              </a:lnSpc>
              <a:spcBef>
                <a:spcPts val="0"/>
              </a:spcBef>
              <a:spcAft>
                <a:spcPts val="0"/>
              </a:spcAft>
              <a:buSzPct val="100000"/>
              <a:buNone/>
              <a:defRPr sz="3733"/>
            </a:lvl7pPr>
            <a:lvl8pPr algn="ctr" rtl="0">
              <a:lnSpc>
                <a:spcPct val="100000"/>
              </a:lnSpc>
              <a:spcBef>
                <a:spcPts val="0"/>
              </a:spcBef>
              <a:spcAft>
                <a:spcPts val="0"/>
              </a:spcAft>
              <a:buSzPct val="100000"/>
              <a:buNone/>
              <a:defRPr sz="3733"/>
            </a:lvl8pPr>
            <a:lvl9pPr algn="ctr" rtl="0">
              <a:lnSpc>
                <a:spcPct val="100000"/>
              </a:lnSpc>
              <a:spcBef>
                <a:spcPts val="0"/>
              </a:spcBef>
              <a:spcAft>
                <a:spcPts val="0"/>
              </a:spcAft>
              <a:buSzPct val="100000"/>
              <a:buNone/>
              <a:defRPr sz="3733"/>
            </a:lvl9pPr>
          </a:lstStyle>
          <a:p>
            <a:r>
              <a:rPr lang="en-US"/>
              <a:t>Click to edit Master subtitle style</a:t>
            </a:r>
            <a:endParaRPr/>
          </a:p>
        </p:txBody>
      </p:sp>
      <p:sp>
        <p:nvSpPr>
          <p:cNvPr id="14" name="Shape 14"/>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17" name="Shape 17"/>
          <p:cNvSpPr txBox="1">
            <a:spLocks noGrp="1"/>
          </p:cNvSpPr>
          <p:nvPr>
            <p:ph type="body" idx="1"/>
          </p:nvPr>
        </p:nvSpPr>
        <p:spPr>
          <a:xfrm>
            <a:off x="415601" y="1536633"/>
            <a:ext cx="11360799" cy="4555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
        <p:nvSpPr>
          <p:cNvPr id="18" name="Shape 18"/>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12192000" cy="1052800"/>
          </a:xfrm>
          <a:prstGeom prst="rect">
            <a:avLst/>
          </a:prstGeom>
          <a:solidFill>
            <a:schemeClr val="dk1"/>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lt1"/>
              </a:solidFill>
              <a:latin typeface="Calibri"/>
              <a:ea typeface="Calibri"/>
              <a:cs typeface="Calibri"/>
              <a:sym typeface="Calibri"/>
            </a:endParaRPr>
          </a:p>
        </p:txBody>
      </p:sp>
      <p:sp>
        <p:nvSpPr>
          <p:cNvPr id="6" name="Shape 6"/>
          <p:cNvSpPr/>
          <p:nvPr/>
        </p:nvSpPr>
        <p:spPr>
          <a:xfrm rot="10800000" flipH="1">
            <a:off x="0" y="5778501"/>
            <a:ext cx="12192000" cy="50799"/>
          </a:xfrm>
          <a:prstGeom prst="rect">
            <a:avLst/>
          </a:prstGeom>
          <a:solidFill>
            <a:srgbClr val="FFCC00"/>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pic>
        <p:nvPicPr>
          <p:cNvPr id="7" name="Shape 7"/>
          <p:cNvPicPr preferRelativeResize="0"/>
          <p:nvPr/>
        </p:nvPicPr>
        <p:blipFill rotWithShape="1">
          <a:blip r:embed="rId5">
            <a:alphaModFix/>
          </a:blip>
          <a:srcRect/>
          <a:stretch/>
        </p:blipFill>
        <p:spPr>
          <a:xfrm>
            <a:off x="10934703" y="238127"/>
            <a:ext cx="748399" cy="748399"/>
          </a:xfrm>
          <a:prstGeom prst="rect">
            <a:avLst/>
          </a:prstGeom>
          <a:noFill/>
          <a:ln>
            <a:noFill/>
          </a:ln>
        </p:spPr>
      </p:pic>
      <p:pic>
        <p:nvPicPr>
          <p:cNvPr id="8" name="Shape 8"/>
          <p:cNvPicPr preferRelativeResize="0"/>
          <p:nvPr/>
        </p:nvPicPr>
        <p:blipFill rotWithShape="1">
          <a:blip r:embed="rId6">
            <a:alphaModFix/>
          </a:blip>
          <a:srcRect/>
          <a:stretch/>
        </p:blipFill>
        <p:spPr>
          <a:xfrm>
            <a:off x="9330267" y="6462029"/>
            <a:ext cx="2429600" cy="154799"/>
          </a:xfrm>
          <a:prstGeom prst="rect">
            <a:avLst/>
          </a:prstGeom>
          <a:noFill/>
          <a:ln>
            <a:noFill/>
          </a:ln>
        </p:spPr>
      </p:pic>
      <p:pic>
        <p:nvPicPr>
          <p:cNvPr id="9" name="Shape 9"/>
          <p:cNvPicPr preferRelativeResize="0"/>
          <p:nvPr/>
        </p:nvPicPr>
        <p:blipFill rotWithShape="1">
          <a:blip r:embed="rId7">
            <a:alphaModFix/>
          </a:blip>
          <a:srcRect/>
          <a:stretch/>
        </p:blipFill>
        <p:spPr>
          <a:xfrm>
            <a:off x="389469" y="6138309"/>
            <a:ext cx="2322400" cy="469999"/>
          </a:xfrm>
          <a:prstGeom prst="rect">
            <a:avLst/>
          </a:prstGeom>
          <a:noFill/>
          <a:ln>
            <a:noFill/>
          </a:ln>
        </p:spPr>
      </p:pic>
    </p:spTree>
    <p:extLst>
      <p:ext uri="{BB962C8B-B14F-4D97-AF65-F5344CB8AC3E}">
        <p14:creationId xmlns:p14="http://schemas.microsoft.com/office/powerpoint/2010/main" val="12541799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8.emf"/><Relationship Id="rId12" Type="http://schemas.openxmlformats.org/officeDocument/2006/relationships/image" Target="../media/image19.png"/><Relationship Id="rId13"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5.emf"/><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48" y="1341901"/>
            <a:ext cx="11360799" cy="2736799"/>
          </a:xfrm>
        </p:spPr>
        <p:txBody>
          <a:bodyPr anchor="ctr"/>
          <a:lstStyle/>
          <a:p>
            <a:pPr>
              <a:spcBef>
                <a:spcPts val="1800"/>
              </a:spcBef>
            </a:pPr>
            <a:r>
              <a:rPr lang="en-US" sz="5400" dirty="0">
                <a:solidFill>
                  <a:srgbClr val="C00000"/>
                </a:solidFill>
              </a:rPr>
              <a:t>BME 790</a:t>
            </a:r>
            <a:r>
              <a:rPr lang="en-US" sz="4000" dirty="0"/>
              <a:t/>
            </a:r>
            <a:br>
              <a:rPr lang="en-US" sz="4000" dirty="0"/>
            </a:br>
            <a:r>
              <a:rPr lang="en-US" sz="3200" dirty="0">
                <a:solidFill>
                  <a:schemeClr val="bg1">
                    <a:lumMod val="65000"/>
                  </a:schemeClr>
                </a:solidFill>
              </a:rPr>
              <a:t>Spring 2017</a:t>
            </a:r>
            <a:br>
              <a:rPr lang="en-US" sz="3200" dirty="0">
                <a:solidFill>
                  <a:schemeClr val="bg1">
                    <a:lumMod val="65000"/>
                  </a:schemeClr>
                </a:solidFill>
              </a:rPr>
            </a:br>
            <a:r>
              <a:rPr lang="en-US" sz="3200" dirty="0">
                <a:solidFill>
                  <a:schemeClr val="bg1">
                    <a:lumMod val="65000"/>
                  </a:schemeClr>
                </a:solidFill>
              </a:rPr>
              <a:t>Final Presentation</a:t>
            </a:r>
          </a:p>
        </p:txBody>
      </p:sp>
      <p:sp>
        <p:nvSpPr>
          <p:cNvPr id="3" name="Subtitle 2"/>
          <p:cNvSpPr>
            <a:spLocks noGrp="1"/>
          </p:cNvSpPr>
          <p:nvPr>
            <p:ph type="subTitle" idx="1"/>
          </p:nvPr>
        </p:nvSpPr>
        <p:spPr>
          <a:xfrm>
            <a:off x="199469" y="5029199"/>
            <a:ext cx="11360799" cy="798021"/>
          </a:xfrm>
        </p:spPr>
        <p:txBody>
          <a:bodyPr/>
          <a:lstStyle/>
          <a:p>
            <a:pPr algn="l"/>
            <a:r>
              <a:rPr lang="en-US" sz="2000" dirty="0"/>
              <a:t>Author: Daniel A Hagen</a:t>
            </a:r>
          </a:p>
          <a:p>
            <a:pPr algn="l"/>
            <a:r>
              <a:rPr lang="en-US" sz="2000" dirty="0"/>
              <a:t>Date: 03/27/17</a:t>
            </a:r>
          </a:p>
        </p:txBody>
      </p:sp>
      <p:cxnSp>
        <p:nvCxnSpPr>
          <p:cNvPr id="5" name="Straight Connector 4"/>
          <p:cNvCxnSpPr/>
          <p:nvPr/>
        </p:nvCxnSpPr>
        <p:spPr>
          <a:xfrm>
            <a:off x="3149600" y="2609273"/>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38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Gaits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44654" y="1295400"/>
                <a:ext cx="5684982" cy="5724644"/>
              </a:xfrm>
              <a:prstGeom prst="rect">
                <a:avLst/>
              </a:prstGeom>
              <a:noFill/>
            </p:spPr>
            <p:txBody>
              <a:bodyPr wrap="square" rtlCol="0">
                <a:spAutoFit/>
              </a:bodyPr>
              <a:lstStyle/>
              <a:p>
                <a:pPr algn="just">
                  <a:spcAft>
                    <a:spcPts val="600"/>
                  </a:spcAft>
                </a:pPr>
                <a:r>
                  <a:rPr lang="en-US" sz="2400" dirty="0" smtClean="0">
                    <a:solidFill>
                      <a:srgbClr val="000000"/>
                    </a:solidFill>
                    <a:ea typeface="Cambria Math" charset="0"/>
                    <a:cs typeface="Cambria Math" charset="0"/>
                  </a:rPr>
                  <a:t>Assuming that these criteria are met, then it is possible to relate the shape positions/velocities to the body velocity of the system</a:t>
                </a:r>
                <a:r>
                  <a:rPr lang="en-US" sz="2400" smtClean="0">
                    <a:solidFill>
                      <a:srgbClr val="000000"/>
                    </a:solidFill>
                    <a:ea typeface="Cambria Math" charset="0"/>
                    <a:cs typeface="Cambria Math" charset="0"/>
                  </a:rPr>
                  <a:t>. </a:t>
                </a:r>
              </a:p>
              <a:p>
                <a:pPr algn="just">
                  <a:spcAft>
                    <a:spcPts val="600"/>
                  </a:spcAft>
                </a:pPr>
                <a:endParaRPr lang="en-US" sz="2400" dirty="0" smtClean="0">
                  <a:solidFill>
                    <a:srgbClr val="000000"/>
                  </a:solidFill>
                  <a:ea typeface="Cambria Math" charset="0"/>
                  <a:cs typeface="Cambria Math" charset="0"/>
                </a:endParaRPr>
              </a:p>
              <a:p>
                <a:pPr algn="just">
                  <a:spcAft>
                    <a:spcPts val="600"/>
                  </a:spcAft>
                </a:pPr>
                <a:r>
                  <a:rPr lang="en-US" sz="2400" dirty="0" smtClean="0">
                    <a:solidFill>
                      <a:srgbClr val="000000"/>
                    </a:solidFill>
                    <a:ea typeface="Cambria Math" charset="0"/>
                    <a:cs typeface="Cambria Math" charset="0"/>
                  </a:rPr>
                  <a:t>Recall that a </a:t>
                </a:r>
                <a:r>
                  <a:rPr lang="en-US" sz="2400" dirty="0" smtClean="0">
                    <a:solidFill>
                      <a:srgbClr val="C00000"/>
                    </a:solidFill>
                    <a:ea typeface="Cambria Math" charset="0"/>
                    <a:cs typeface="Cambria Math" charset="0"/>
                  </a:rPr>
                  <a:t>Pfaffian matrix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𝜔</m:t>
                    </m:r>
                    <m:r>
                      <a:rPr lang="en-US" sz="2400" b="0" i="1" smtClean="0">
                        <a:solidFill>
                          <a:srgbClr val="000000"/>
                        </a:solidFill>
                        <a:latin typeface="Cambria Math" charset="0"/>
                        <a:ea typeface="Cambria Math" charset="0"/>
                        <a:cs typeface="Cambria Math" charset="0"/>
                      </a:rPr>
                      <m:t>(</m:t>
                    </m:r>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 is constructed from the </a:t>
                </a:r>
                <a:r>
                  <a:rPr lang="en-US" sz="2400" dirty="0" smtClean="0">
                    <a:solidFill>
                      <a:srgbClr val="C00000"/>
                    </a:solidFill>
                    <a:ea typeface="Cambria Math" charset="0"/>
                    <a:cs typeface="Cambria Math" charset="0"/>
                  </a:rPr>
                  <a:t>nonholonomic constraints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𝑐</m:t>
                    </m:r>
                    <m:d>
                      <m:dPr>
                        <m:ctrlPr>
                          <a:rPr lang="en-US" sz="2400" b="0" i="1" smtClean="0">
                            <a:solidFill>
                              <a:srgbClr val="000000"/>
                            </a:solidFill>
                            <a:latin typeface="Cambria Math" charset="0"/>
                            <a:ea typeface="Cambria Math" charset="0"/>
                            <a:cs typeface="Cambria Math" charset="0"/>
                          </a:rPr>
                        </m:ctrlPr>
                      </m:dPr>
                      <m:e>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acc>
                          <m:accPr>
                            <m:chr m:val="̇"/>
                            <m:ctrlPr>
                              <a:rPr lang="en-US" sz="2400" b="0" i="1" smtClean="0">
                                <a:solidFill>
                                  <a:srgbClr val="000000"/>
                                </a:solidFill>
                                <a:latin typeface="Cambria Math" charset="0"/>
                                <a:ea typeface="Cambria Math" charset="0"/>
                                <a:cs typeface="Cambria Math" charset="0"/>
                              </a:rPr>
                            </m:ctrlPr>
                          </m:accPr>
                          <m:e>
                            <m:r>
                              <a:rPr lang="en-US" sz="2400" b="0" i="1" smtClean="0">
                                <a:solidFill>
                                  <a:srgbClr val="000000"/>
                                </a:solidFill>
                                <a:latin typeface="Cambria Math" charset="0"/>
                                <a:ea typeface="Cambria Math" charset="0"/>
                                <a:cs typeface="Cambria Math" charset="0"/>
                              </a:rPr>
                              <m:t>𝑞</m:t>
                            </m:r>
                          </m:e>
                        </m:acc>
                      </m:e>
                    </m:d>
                    <m:r>
                      <a:rPr lang="en-US" sz="2400" b="0" i="0"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i.e., velocity constraints) of the system. This matrix can be rearranged to provide this relationship.</a:t>
                </a:r>
              </a:p>
              <a:p>
                <a:pPr algn="just">
                  <a:spcAft>
                    <a:spcPts val="600"/>
                  </a:spcAft>
                </a:pPr>
                <a:endParaRPr lang="en-US" dirty="0" smtClean="0">
                  <a:solidFill>
                    <a:srgbClr val="000000"/>
                  </a:solidFill>
                  <a:ea typeface="Cambria Math" charset="0"/>
                  <a:cs typeface="Cambria Math" charset="0"/>
                </a:endParaRPr>
              </a:p>
              <a:p>
                <a:pPr algn="just">
                  <a:spcAft>
                    <a:spcPts val="600"/>
                  </a:spcAft>
                </a:pPr>
                <a:endParaRPr lang="en-US" dirty="0" smtClean="0">
                  <a:solidFill>
                    <a:srgbClr val="C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44654" y="1295400"/>
                <a:ext cx="5684982" cy="5724644"/>
              </a:xfrm>
              <a:prstGeom prst="rect">
                <a:avLst/>
              </a:prstGeom>
              <a:blipFill rotWithShape="0">
                <a:blip r:embed="rId2"/>
                <a:stretch>
                  <a:fillRect l="-1608" t="-745" r="-1608"/>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298903" y="5129139"/>
            <a:ext cx="1676402"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9342098" y="5388247"/>
            <a:ext cx="838200" cy="0"/>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40452" y="1055207"/>
            <a:ext cx="3448510" cy="4292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097825" y="1132924"/>
            <a:ext cx="1733764" cy="283846"/>
          </a:xfrm>
          <a:prstGeom prst="rect">
            <a:avLst/>
          </a:prstGeom>
        </p:spPr>
      </p:pic>
      <p:cxnSp>
        <p:nvCxnSpPr>
          <p:cNvPr id="18" name="Straight Arrow Connector 17"/>
          <p:cNvCxnSpPr/>
          <p:nvPr/>
        </p:nvCxnSpPr>
        <p:spPr>
          <a:xfrm flipH="1">
            <a:off x="9038627" y="1524000"/>
            <a:ext cx="1" cy="3594463"/>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10510796" y="5298192"/>
            <a:ext cx="1252615" cy="256059"/>
          </a:xfrm>
          <a:prstGeom prst="rect">
            <a:avLst/>
          </a:prstGeom>
        </p:spPr>
      </p:pic>
      <p:sp>
        <p:nvSpPr>
          <p:cNvPr id="21" name="Rectangle 20"/>
          <p:cNvSpPr/>
          <p:nvPr/>
        </p:nvSpPr>
        <p:spPr>
          <a:xfrm>
            <a:off x="6327575" y="5129138"/>
            <a:ext cx="2901551"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97825" y="3826743"/>
            <a:ext cx="1828800"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543800" y="2566660"/>
            <a:ext cx="2901551"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a:stretch>
            <a:fillRect/>
          </a:stretch>
        </p:blipFill>
        <p:spPr>
          <a:xfrm>
            <a:off x="7868354" y="2639612"/>
            <a:ext cx="2221703" cy="896255"/>
          </a:xfrm>
          <a:prstGeom prst="rect">
            <a:avLst/>
          </a:prstGeom>
        </p:spPr>
      </p:pic>
      <p:pic>
        <p:nvPicPr>
          <p:cNvPr id="25" name="Picture 24"/>
          <p:cNvPicPr>
            <a:picLocks noChangeAspect="1"/>
          </p:cNvPicPr>
          <p:nvPr/>
        </p:nvPicPr>
        <p:blipFill>
          <a:blip r:embed="rId6"/>
          <a:stretch>
            <a:fillRect/>
          </a:stretch>
        </p:blipFill>
        <p:spPr>
          <a:xfrm>
            <a:off x="8275470" y="3889044"/>
            <a:ext cx="1479458" cy="918696"/>
          </a:xfrm>
          <a:prstGeom prst="rect">
            <a:avLst/>
          </a:prstGeom>
        </p:spPr>
      </p:pic>
      <p:pic>
        <p:nvPicPr>
          <p:cNvPr id="26" name="Picture 25"/>
          <p:cNvPicPr>
            <a:picLocks noChangeAspect="1"/>
          </p:cNvPicPr>
          <p:nvPr/>
        </p:nvPicPr>
        <p:blipFill>
          <a:blip r:embed="rId7"/>
          <a:stretch>
            <a:fillRect/>
          </a:stretch>
        </p:blipFill>
        <p:spPr>
          <a:xfrm>
            <a:off x="6652129" y="5209634"/>
            <a:ext cx="2223796" cy="381000"/>
          </a:xfrm>
          <a:prstGeom prst="rect">
            <a:avLst/>
          </a:prstGeom>
        </p:spPr>
      </p:pic>
      <p:sp>
        <p:nvSpPr>
          <p:cNvPr id="9" name="Rectangle 8"/>
          <p:cNvSpPr/>
          <p:nvPr/>
        </p:nvSpPr>
        <p:spPr>
          <a:xfrm>
            <a:off x="7543800" y="1678147"/>
            <a:ext cx="2901551" cy="6985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7778351" y="1767055"/>
            <a:ext cx="2520552" cy="549594"/>
          </a:xfrm>
          <a:prstGeom prst="rect">
            <a:avLst/>
          </a:prstGeom>
        </p:spPr>
      </p:pic>
    </p:spTree>
    <p:extLst>
      <p:ext uri="{BB962C8B-B14F-4D97-AF65-F5344CB8AC3E}">
        <p14:creationId xmlns:p14="http://schemas.microsoft.com/office/powerpoint/2010/main" val="229504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5488744" cy="633088"/>
          </a:xfrm>
        </p:spPr>
        <p:txBody>
          <a:bodyPr/>
          <a:lstStyle/>
          <a:p>
            <a:pPr algn="l"/>
            <a:r>
              <a:rPr lang="en-US" dirty="0"/>
              <a:t>Conclusions/Impressions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1818" y="1676400"/>
            <a:ext cx="11196782" cy="3693319"/>
          </a:xfrm>
          <a:prstGeom prst="rect">
            <a:avLst/>
          </a:prstGeom>
          <a:noFill/>
        </p:spPr>
        <p:txBody>
          <a:bodyPr wrap="square" rtlCol="0">
            <a:spAutoFit/>
          </a:bodyPr>
          <a:lstStyle/>
          <a:p>
            <a:r>
              <a:rPr lang="en-US" dirty="0">
                <a:solidFill>
                  <a:srgbClr val="C00000"/>
                </a:solidFill>
                <a:ea typeface="Cambria Math" charset="0"/>
                <a:cs typeface="Cambria Math" charset="0"/>
              </a:rPr>
              <a:t>Forward kinematics </a:t>
            </a:r>
            <a:r>
              <a:rPr lang="en-US" dirty="0">
                <a:solidFill>
                  <a:srgbClr val="000000"/>
                </a:solidFill>
                <a:ea typeface="Cambria Math" charset="0"/>
                <a:cs typeface="Cambria Math" charset="0"/>
              </a:rPr>
              <a:t>provides a way to understand the interaction between configuration spaces that produce endpoint configurations in articulated systems – with </a:t>
            </a:r>
            <a:r>
              <a:rPr lang="en-US" dirty="0">
                <a:solidFill>
                  <a:srgbClr val="C00000"/>
                </a:solidFill>
                <a:ea typeface="Cambria Math" charset="0"/>
                <a:cs typeface="Cambria Math" charset="0"/>
              </a:rPr>
              <a:t>group actions being not only useful for these transformations in position space, but also in velocity space </a:t>
            </a:r>
            <a:r>
              <a:rPr lang="en-US" dirty="0">
                <a:solidFill>
                  <a:srgbClr val="000000"/>
                </a:solidFill>
                <a:ea typeface="Cambria Math" charset="0"/>
                <a:cs typeface="Cambria Math" charset="0"/>
              </a:rPr>
              <a:t>(to be discussed in Section 2.5 next week).</a:t>
            </a:r>
          </a:p>
          <a:p>
            <a:endParaRPr lang="en-US" dirty="0">
              <a:solidFill>
                <a:srgbClr val="000000"/>
              </a:solidFill>
              <a:ea typeface="Cambria Math" charset="0"/>
              <a:cs typeface="Cambria Math" charset="0"/>
            </a:endParaRPr>
          </a:p>
          <a:p>
            <a:r>
              <a:rPr lang="en-US" dirty="0">
                <a:solidFill>
                  <a:srgbClr val="C00000"/>
                </a:solidFill>
                <a:ea typeface="Cambria Math" charset="0"/>
                <a:cs typeface="Cambria Math" charset="0"/>
              </a:rPr>
              <a:t>Holonomic constraints </a:t>
            </a:r>
            <a:r>
              <a:rPr lang="en-US" dirty="0">
                <a:solidFill>
                  <a:srgbClr val="000000"/>
                </a:solidFill>
                <a:ea typeface="Cambria Math" charset="0"/>
                <a:cs typeface="Cambria Math" charset="0"/>
              </a:rPr>
              <a:t>allow for a </a:t>
            </a:r>
            <a:r>
              <a:rPr lang="en-US" dirty="0">
                <a:solidFill>
                  <a:srgbClr val="C00000"/>
                </a:solidFill>
                <a:ea typeface="Cambria Math" charset="0"/>
                <a:cs typeface="Cambria Math" charset="0"/>
              </a:rPr>
              <a:t>reduction in the dimensionality </a:t>
            </a:r>
            <a:r>
              <a:rPr lang="en-US" dirty="0">
                <a:solidFill>
                  <a:srgbClr val="000000"/>
                </a:solidFill>
                <a:ea typeface="Cambria Math" charset="0"/>
                <a:cs typeface="Cambria Math" charset="0"/>
              </a:rPr>
              <a:t>of the configuration space, BUT </a:t>
            </a:r>
            <a:r>
              <a:rPr lang="en-US" dirty="0">
                <a:solidFill>
                  <a:srgbClr val="C00000"/>
                </a:solidFill>
                <a:ea typeface="Cambria Math" charset="0"/>
                <a:cs typeface="Cambria Math" charset="0"/>
              </a:rPr>
              <a:t>do not remove the considerations </a:t>
            </a:r>
            <a:r>
              <a:rPr lang="en-US" dirty="0">
                <a:solidFill>
                  <a:srgbClr val="000000"/>
                </a:solidFill>
                <a:ea typeface="Cambria Math" charset="0"/>
                <a:cs typeface="Cambria Math" charset="0"/>
              </a:rPr>
              <a:t>that must be made with respect to the physical world (</a:t>
            </a:r>
            <a:r>
              <a:rPr lang="en-US" dirty="0">
                <a:solidFill>
                  <a:srgbClr val="C00000"/>
                </a:solidFill>
                <a:ea typeface="Cambria Math" charset="0"/>
                <a:cs typeface="Cambria Math" charset="0"/>
              </a:rPr>
              <a:t>inertial and/or collision interactions</a:t>
            </a:r>
            <a:r>
              <a:rPr lang="en-US" dirty="0">
                <a:solidFill>
                  <a:srgbClr val="000000"/>
                </a:solidFill>
                <a:ea typeface="Cambria Math" charset="0"/>
                <a:cs typeface="Cambria Math" charset="0"/>
              </a:rPr>
              <a:t>). </a:t>
            </a:r>
          </a:p>
          <a:p>
            <a:endParaRPr lang="en-US" dirty="0">
              <a:solidFill>
                <a:srgbClr val="000000"/>
              </a:solidFill>
              <a:ea typeface="Cambria Math" charset="0"/>
              <a:cs typeface="Cambria Math" charset="0"/>
            </a:endParaRPr>
          </a:p>
          <a:p>
            <a:r>
              <a:rPr lang="en-US" dirty="0">
                <a:solidFill>
                  <a:srgbClr val="C00000"/>
                </a:solidFill>
                <a:ea typeface="Cambria Math" charset="0"/>
                <a:cs typeface="Cambria Math" charset="0"/>
              </a:rPr>
              <a:t>Matrix multiplication operators </a:t>
            </a:r>
            <a:r>
              <a:rPr lang="en-US" dirty="0">
                <a:solidFill>
                  <a:srgbClr val="000000"/>
                </a:solidFill>
                <a:ea typeface="Cambria Math" charset="0"/>
                <a:cs typeface="Cambria Math" charset="0"/>
              </a:rPr>
              <a:t>on the frames (and their positions/orientations) allows for a useful way to </a:t>
            </a:r>
            <a:r>
              <a:rPr lang="en-US" dirty="0">
                <a:solidFill>
                  <a:srgbClr val="C00000"/>
                </a:solidFill>
                <a:ea typeface="Cambria Math" charset="0"/>
                <a:cs typeface="Cambria Math" charset="0"/>
              </a:rPr>
              <a:t>determine the position and relationship between rigidly attached frames </a:t>
            </a:r>
            <a:r>
              <a:rPr lang="en-US" dirty="0">
                <a:solidFill>
                  <a:srgbClr val="000000"/>
                </a:solidFill>
                <a:ea typeface="Cambria Math" charset="0"/>
                <a:cs typeface="Cambria Math" charset="0"/>
              </a:rPr>
              <a:t>– which will become more useful when these frames are in motion. </a:t>
            </a:r>
          </a:p>
          <a:p>
            <a:endParaRPr lang="en-US" dirty="0">
              <a:solidFill>
                <a:srgbClr val="000000"/>
              </a:solidFill>
              <a:ea typeface="Cambria Math" charset="0"/>
            </a:endParaRPr>
          </a:p>
          <a:p>
            <a:endParaRPr lang="en-US" dirty="0">
              <a:solidFill>
                <a:srgbClr val="000000"/>
              </a:solidFill>
            </a:endParaRPr>
          </a:p>
        </p:txBody>
      </p:sp>
    </p:spTree>
    <p:extLst>
      <p:ext uri="{BB962C8B-B14F-4D97-AF65-F5344CB8AC3E}">
        <p14:creationId xmlns:p14="http://schemas.microsoft.com/office/powerpoint/2010/main" val="406853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4127" y="4217878"/>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p:cNvSpPr txBox="1"/>
              <p:nvPr/>
            </p:nvSpPr>
            <p:spPr>
              <a:xfrm>
                <a:off x="378656" y="990600"/>
                <a:ext cx="5488744" cy="4801314"/>
              </a:xfrm>
              <a:prstGeom prst="rect">
                <a:avLst/>
              </a:prstGeom>
              <a:noFill/>
            </p:spPr>
            <p:txBody>
              <a:bodyPr wrap="square" rtlCol="0">
                <a:spAutoFit/>
              </a:bodyPr>
              <a:lstStyle/>
              <a:p>
                <a:pPr algn="just"/>
                <a:r>
                  <a:rPr lang="en-US" dirty="0" smtClean="0">
                    <a:solidFill>
                      <a:srgbClr val="000000"/>
                    </a:solidFill>
                  </a:rPr>
                  <a:t>Before we explore the implications of differential geometry on neuromechanical systems, it is important to gain an understanding of the </a:t>
                </a:r>
                <a:r>
                  <a:rPr lang="en-US" dirty="0" smtClean="0">
                    <a:solidFill>
                      <a:srgbClr val="C00000"/>
                    </a:solidFill>
                  </a:rPr>
                  <a:t>possible control variables available </a:t>
                </a:r>
                <a:r>
                  <a:rPr lang="en-US" dirty="0" smtClean="0">
                    <a:solidFill>
                      <a:srgbClr val="000000"/>
                    </a:solidFill>
                  </a:rPr>
                  <a:t>to us so that we may attempt to define the </a:t>
                </a:r>
                <a:r>
                  <a:rPr lang="en-US" dirty="0" smtClean="0">
                    <a:solidFill>
                      <a:srgbClr val="C00000"/>
                    </a:solidFill>
                  </a:rPr>
                  <a:t>configuration space</a:t>
                </a:r>
                <a:r>
                  <a:rPr lang="en-US" dirty="0" smtClean="0">
                    <a:solidFill>
                      <a:srgbClr val="000000"/>
                    </a:solidFill>
                  </a:rPr>
                  <a:t>. </a:t>
                </a:r>
                <a:r>
                  <a:rPr lang="en-US" dirty="0" smtClean="0">
                    <a:solidFill>
                      <a:srgbClr val="000000"/>
                    </a:solidFill>
                  </a:rPr>
                  <a:t>The simplest underdetermined actuated system has one mechanical DOF and two (opposing) muscles controlling it. </a:t>
                </a:r>
              </a:p>
              <a:p>
                <a:pPr algn="just"/>
                <a:r>
                  <a:rPr lang="en-US" dirty="0" smtClean="0">
                    <a:solidFill>
                      <a:srgbClr val="000000"/>
                    </a:solidFill>
                  </a:rPr>
                  <a:t>There exists a </a:t>
                </a:r>
                <a:r>
                  <a:rPr lang="en-US" dirty="0" smtClean="0">
                    <a:solidFill>
                      <a:srgbClr val="C00000"/>
                    </a:solidFill>
                  </a:rPr>
                  <a:t>(generally) nonlinear mapping from</a:t>
                </a:r>
                <a:r>
                  <a:rPr lang="en-US" dirty="0" smtClean="0">
                    <a:solidFill>
                      <a:srgbClr val="000000"/>
                    </a:solidFill>
                  </a:rPr>
                  <a:t> the </a:t>
                </a:r>
                <a:r>
                  <a:rPr lang="en-US" dirty="0" smtClean="0">
                    <a:solidFill>
                      <a:srgbClr val="C00000"/>
                    </a:solidFill>
                  </a:rPr>
                  <a:t>torque</a:t>
                </a:r>
                <a:r>
                  <a:rPr lang="en-US" dirty="0" smtClean="0">
                    <a:solidFill>
                      <a:srgbClr val="000000"/>
                    </a:solidFill>
                  </a:rPr>
                  <a:t> produced by the muscles at the joint (</a:t>
                </a:r>
                <a14:m>
                  <m:oMath xmlns:m="http://schemas.openxmlformats.org/officeDocument/2006/math">
                    <m:sSub>
                      <m:sSubPr>
                        <m:ctrlPr>
                          <a:rPr lang="en-US" i="1" dirty="0" err="1" smtClean="0">
                            <a:solidFill>
                              <a:srgbClr val="000000"/>
                            </a:solidFill>
                            <a:latin typeface="Cambria Math" charset="0"/>
                          </a:rPr>
                        </m:ctrlPr>
                      </m:sSubPr>
                      <m:e>
                        <m:r>
                          <a:rPr lang="en-US" i="1" dirty="0" smtClean="0">
                            <a:solidFill>
                              <a:srgbClr val="000000"/>
                            </a:solidFill>
                            <a:latin typeface="Cambria Math" charset="0"/>
                          </a:rPr>
                          <m:t>𝜏</m:t>
                        </m:r>
                      </m:e>
                      <m:sub>
                        <m:r>
                          <a:rPr lang="en-US" i="1" dirty="0" err="1" smtClean="0">
                            <a:solidFill>
                              <a:srgbClr val="000000"/>
                            </a:solidFill>
                            <a:latin typeface="Cambria Math" charset="0"/>
                          </a:rPr>
                          <m:t>𝑚</m:t>
                        </m:r>
                      </m:sub>
                    </m:sSub>
                  </m:oMath>
                </a14:m>
                <a:r>
                  <a:rPr lang="en-US" dirty="0">
                    <a:solidFill>
                      <a:srgbClr val="000000"/>
                    </a:solidFill>
                  </a:rPr>
                  <a:t>)</a:t>
                </a:r>
                <a:r>
                  <a:rPr lang="en-US" dirty="0" smtClean="0">
                    <a:solidFill>
                      <a:srgbClr val="000000"/>
                    </a:solidFill>
                  </a:rPr>
                  <a:t> and the resulting </a:t>
                </a:r>
                <a:r>
                  <a:rPr lang="en-US" dirty="0" smtClean="0">
                    <a:solidFill>
                      <a:srgbClr val="C00000"/>
                    </a:solidFill>
                  </a:rPr>
                  <a:t>joint angle </a:t>
                </a:r>
                <a:r>
                  <a:rPr lang="en-US" dirty="0" smtClean="0">
                    <a:solidFill>
                      <a:srgbClr val="000000"/>
                    </a:solidFill>
                  </a:rPr>
                  <a:t>(</a:t>
                </a:r>
                <a14:m>
                  <m:oMath xmlns:m="http://schemas.openxmlformats.org/officeDocument/2006/math">
                    <m:r>
                      <a:rPr lang="en-US" i="1" dirty="0" smtClean="0">
                        <a:solidFill>
                          <a:srgbClr val="000000"/>
                        </a:solidFill>
                        <a:latin typeface="Cambria Math" charset="0"/>
                      </a:rPr>
                      <m:t>𝜃</m:t>
                    </m:r>
                  </m:oMath>
                </a14:m>
                <a:r>
                  <a:rPr lang="en-US" dirty="0" smtClean="0">
                    <a:solidFill>
                      <a:srgbClr val="000000"/>
                    </a:solidFill>
                  </a:rPr>
                  <a:t>)</a:t>
                </a:r>
              </a:p>
              <a:p>
                <a:pPr algn="just"/>
                <a:endParaRPr lang="en-US" dirty="0">
                  <a:solidFill>
                    <a:srgbClr val="000000"/>
                  </a:solidFill>
                </a:endParaRPr>
              </a:p>
              <a:p>
                <a:pPr algn="just"/>
                <a:endParaRPr lang="en-US" dirty="0" smtClean="0">
                  <a:solidFill>
                    <a:srgbClr val="000000"/>
                  </a:solidFill>
                </a:endParaRPr>
              </a:p>
              <a:p>
                <a:pPr algn="just"/>
                <a:endParaRPr lang="en-US" dirty="0">
                  <a:solidFill>
                    <a:srgbClr val="000000"/>
                  </a:solidFill>
                </a:endParaRPr>
              </a:p>
              <a:p>
                <a:pPr algn="just"/>
                <a:r>
                  <a:rPr lang="en-US" dirty="0" smtClean="0">
                    <a:solidFill>
                      <a:srgbClr val="000000"/>
                    </a:solidFill>
                  </a:rPr>
                  <a:t>where </a:t>
                </a:r>
                <a14:m>
                  <m:oMath xmlns:m="http://schemas.openxmlformats.org/officeDocument/2006/math">
                    <m:r>
                      <a:rPr lang="en-US" i="1" dirty="0" smtClean="0">
                        <a:solidFill>
                          <a:srgbClr val="C00000"/>
                        </a:solidFill>
                        <a:latin typeface="Cambria Math" charset="0"/>
                      </a:rPr>
                      <m:t>𝑀</m:t>
                    </m:r>
                  </m:oMath>
                </a14:m>
                <a:r>
                  <a:rPr lang="en-US" dirty="0" smtClean="0">
                    <a:solidFill>
                      <a:srgbClr val="C00000"/>
                    </a:solidFill>
                  </a:rPr>
                  <a:t> </a:t>
                </a:r>
                <a:r>
                  <a:rPr lang="en-US" dirty="0" smtClean="0">
                    <a:solidFill>
                      <a:srgbClr val="000000"/>
                    </a:solidFill>
                  </a:rPr>
                  <a:t>represents the </a:t>
                </a:r>
                <a:r>
                  <a:rPr lang="en-US" dirty="0" smtClean="0">
                    <a:solidFill>
                      <a:srgbClr val="C00000"/>
                    </a:solidFill>
                  </a:rPr>
                  <a:t>inertia properties </a:t>
                </a:r>
                <a:r>
                  <a:rPr lang="en-US" dirty="0" smtClean="0">
                    <a:solidFill>
                      <a:srgbClr val="000000"/>
                    </a:solidFill>
                  </a:rPr>
                  <a:t>of the system, </a:t>
                </a:r>
                <a14:m>
                  <m:oMath xmlns:m="http://schemas.openxmlformats.org/officeDocument/2006/math">
                    <m:r>
                      <a:rPr lang="en-US" i="1" dirty="0" smtClean="0">
                        <a:solidFill>
                          <a:srgbClr val="C00000"/>
                        </a:solidFill>
                        <a:latin typeface="Cambria Math" charset="0"/>
                      </a:rPr>
                      <m:t>𝐶</m:t>
                    </m:r>
                  </m:oMath>
                </a14:m>
                <a:r>
                  <a:rPr lang="en-US" dirty="0" smtClean="0">
                    <a:solidFill>
                      <a:srgbClr val="C00000"/>
                    </a:solidFill>
                  </a:rPr>
                  <a:t> </a:t>
                </a:r>
                <a:r>
                  <a:rPr lang="en-US" dirty="0" smtClean="0">
                    <a:solidFill>
                      <a:srgbClr val="000000"/>
                    </a:solidFill>
                  </a:rPr>
                  <a:t>represents the </a:t>
                </a:r>
                <a:r>
                  <a:rPr lang="en-US" dirty="0" smtClean="0">
                    <a:solidFill>
                      <a:srgbClr val="C00000"/>
                    </a:solidFill>
                  </a:rPr>
                  <a:t>Coriolis and centrifugal forces</a:t>
                </a:r>
                <a:r>
                  <a:rPr lang="en-US" dirty="0" smtClean="0">
                    <a:solidFill>
                      <a:srgbClr val="000000"/>
                    </a:solidFill>
                  </a:rPr>
                  <a:t> and </a:t>
                </a:r>
                <a14:m>
                  <m:oMath xmlns:m="http://schemas.openxmlformats.org/officeDocument/2006/math">
                    <m:r>
                      <a:rPr lang="en-US" i="1" dirty="0" smtClean="0">
                        <a:solidFill>
                          <a:srgbClr val="C00000"/>
                        </a:solidFill>
                        <a:latin typeface="Cambria Math" charset="0"/>
                      </a:rPr>
                      <m:t>𝑁</m:t>
                    </m:r>
                    <m:r>
                      <a:rPr lang="en-US" i="1" dirty="0" smtClean="0">
                        <a:solidFill>
                          <a:srgbClr val="000000"/>
                        </a:solidFill>
                        <a:latin typeface="Cambria Math" charset="0"/>
                      </a:rPr>
                      <m:t> </m:t>
                    </m:r>
                  </m:oMath>
                </a14:m>
                <a:r>
                  <a:rPr lang="en-US" dirty="0" smtClean="0">
                    <a:solidFill>
                      <a:srgbClr val="000000"/>
                    </a:solidFill>
                  </a:rPr>
                  <a:t>is the </a:t>
                </a:r>
                <a:r>
                  <a:rPr lang="en-US" dirty="0" smtClean="0">
                    <a:solidFill>
                      <a:srgbClr val="C00000"/>
                    </a:solidFill>
                  </a:rPr>
                  <a:t>torque due to gravity </a:t>
                </a:r>
                <a:r>
                  <a:rPr lang="en-US" dirty="0" smtClean="0">
                    <a:solidFill>
                      <a:srgbClr val="000000"/>
                    </a:solidFill>
                  </a:rPr>
                  <a:t>[1].</a:t>
                </a:r>
                <a:endParaRPr lang="en-US" dirty="0">
                  <a:solidFill>
                    <a:srgbClr val="00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78656" y="990600"/>
                <a:ext cx="5488744" cy="4801314"/>
              </a:xfrm>
              <a:prstGeom prst="rect">
                <a:avLst/>
              </a:prstGeom>
              <a:blipFill rotWithShape="0">
                <a:blip r:embed="rId2"/>
                <a:stretch>
                  <a:fillRect l="-888" t="-762" r="-888" b="-864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179127" y="1371600"/>
            <a:ext cx="5553815" cy="3922279"/>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0972801" y="3185923"/>
                <a:ext cx="541367"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solidFill>
                            <a:schemeClr val="bg1">
                              <a:lumMod val="50000"/>
                            </a:schemeClr>
                          </a:solidFill>
                          <a:latin typeface="Cambria Math" charset="0"/>
                        </a:rPr>
                        <m:t>𝜃</m:t>
                      </m:r>
                    </m:oMath>
                  </m:oMathPara>
                </a14:m>
                <a:endParaRPr lang="en-US" sz="3200" dirty="0">
                  <a:solidFill>
                    <a:schemeClr val="bg1">
                      <a:lumMod val="5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0972801" y="3185923"/>
                <a:ext cx="541367" cy="58477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flipH="1">
                <a:off x="9448800" y="5032269"/>
                <a:ext cx="106679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charset="0"/>
                        </a:rPr>
                        <m:t>𝜏</m:t>
                      </m:r>
                      <m:r>
                        <a:rPr lang="en-US" sz="2800" b="0" i="1" dirty="0" smtClean="0">
                          <a:latin typeface="Cambria Math" charset="0"/>
                        </a:rPr>
                        <m:t> </m:t>
                      </m:r>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flipH="1">
                <a:off x="9448800" y="5032269"/>
                <a:ext cx="1066799" cy="523220"/>
              </a:xfrm>
              <a:prstGeom prst="rect">
                <a:avLst/>
              </a:prstGeom>
              <a:blipFill rotWithShape="0">
                <a:blip r:embed="rId5"/>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6"/>
          <a:stretch>
            <a:fillRect/>
          </a:stretch>
        </p:blipFill>
        <p:spPr>
          <a:xfrm>
            <a:off x="792798" y="4302443"/>
            <a:ext cx="4660458" cy="438511"/>
          </a:xfrm>
          <a:prstGeom prst="rect">
            <a:avLst/>
          </a:prstGeom>
        </p:spPr>
      </p:pic>
      <p:pic>
        <p:nvPicPr>
          <p:cNvPr id="20" name="Picture 19"/>
          <p:cNvPicPr>
            <a:picLocks noChangeAspect="1"/>
          </p:cNvPicPr>
          <p:nvPr/>
        </p:nvPicPr>
        <p:blipFill>
          <a:blip r:embed="rId7"/>
          <a:stretch>
            <a:fillRect/>
          </a:stretch>
        </p:blipFill>
        <p:spPr>
          <a:xfrm>
            <a:off x="8722929" y="4740954"/>
            <a:ext cx="952500" cy="787400"/>
          </a:xfrm>
          <a:prstGeom prst="rect">
            <a:avLst/>
          </a:prstGeom>
        </p:spPr>
      </p:pic>
    </p:spTree>
    <p:extLst>
      <p:ext uri="{BB962C8B-B14F-4D97-AF65-F5344CB8AC3E}">
        <p14:creationId xmlns:p14="http://schemas.microsoft.com/office/powerpoint/2010/main" val="867957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378656" y="1058451"/>
                <a:ext cx="5641144" cy="1241943"/>
              </a:xfrm>
              <a:prstGeom prst="rect">
                <a:avLst/>
              </a:prstGeom>
              <a:noFill/>
            </p:spPr>
            <p:txBody>
              <a:bodyPr wrap="square" rtlCol="0">
                <a:spAutoFit/>
              </a:bodyPr>
              <a:lstStyle/>
              <a:p>
                <a:pPr algn="just"/>
                <a:r>
                  <a:rPr lang="en-US" dirty="0" smtClean="0">
                    <a:solidFill>
                      <a:srgbClr val="000000"/>
                    </a:solidFill>
                  </a:rPr>
                  <a:t>This problem becomes underdetermined by introducing the mapping from muscle forces to the torque at the joint (</a:t>
                </a:r>
                <a14:m>
                  <m:oMath xmlns:m="http://schemas.openxmlformats.org/officeDocument/2006/math">
                    <m:r>
                      <a:rPr lang="en-US" i="1" dirty="0" smtClean="0">
                        <a:solidFill>
                          <a:srgbClr val="000000"/>
                        </a:solidFill>
                        <a:latin typeface="Cambria Math" charset="0"/>
                      </a:rPr>
                      <m:t>𝜏</m:t>
                    </m:r>
                    <m:r>
                      <a:rPr lang="en-US" i="1" dirty="0" smtClean="0">
                        <a:solidFill>
                          <a:srgbClr val="000000"/>
                        </a:solidFill>
                        <a:latin typeface="Cambria Math" charset="0"/>
                      </a:rPr>
                      <m:t> = </m:t>
                    </m:r>
                    <m:r>
                      <a:rPr lang="en-US" i="1" dirty="0" smtClean="0">
                        <a:solidFill>
                          <a:srgbClr val="000000"/>
                        </a:solidFill>
                        <a:latin typeface="Cambria Math" charset="0"/>
                      </a:rPr>
                      <m:t>𝑅</m:t>
                    </m:r>
                    <m:r>
                      <a:rPr lang="en-US" b="0" i="1" dirty="0" smtClean="0">
                        <a:solidFill>
                          <a:srgbClr val="000000"/>
                        </a:solidFill>
                        <a:latin typeface="Cambria Math" charset="0"/>
                      </a:rPr>
                      <m:t> </m:t>
                    </m:r>
                    <m:sSub>
                      <m:sSubPr>
                        <m:ctrlPr>
                          <a:rPr lang="en-US" i="1" dirty="0" err="1" smtClean="0">
                            <a:solidFill>
                              <a:srgbClr val="000000"/>
                            </a:solidFill>
                            <a:latin typeface="Cambria Math" charset="0"/>
                          </a:rPr>
                        </m:ctrlPr>
                      </m:sSubPr>
                      <m:e>
                        <m:acc>
                          <m:accPr>
                            <m:chr m:val="⃗"/>
                            <m:ctrlPr>
                              <a:rPr lang="en-US" i="1" dirty="0" smtClean="0">
                                <a:solidFill>
                                  <a:srgbClr val="000000"/>
                                </a:solidFill>
                                <a:latin typeface="Cambria Math" charset="0"/>
                              </a:rPr>
                            </m:ctrlPr>
                          </m:accPr>
                          <m:e>
                            <m:r>
                              <m:rPr>
                                <m:sty m:val="p"/>
                              </m:rPr>
                              <a:rPr lang="en-US" i="1" dirty="0" err="1" smtClean="0">
                                <a:solidFill>
                                  <a:srgbClr val="000000"/>
                                </a:solidFill>
                                <a:latin typeface="Cambria Math" charset="0"/>
                              </a:rPr>
                              <m:t>f</m:t>
                            </m:r>
                          </m:e>
                        </m:acc>
                      </m:e>
                      <m:sub>
                        <m:r>
                          <a:rPr lang="en-US" i="1" dirty="0" err="1" smtClean="0">
                            <a:solidFill>
                              <a:srgbClr val="000000"/>
                            </a:solidFill>
                            <a:latin typeface="Cambria Math" charset="0"/>
                          </a:rPr>
                          <m:t>𝑚</m:t>
                        </m:r>
                      </m:sub>
                    </m:sSub>
                  </m:oMath>
                </a14:m>
                <a:r>
                  <a:rPr lang="en-US" dirty="0" smtClean="0">
                    <a:solidFill>
                      <a:srgbClr val="000000"/>
                    </a:solidFill>
                  </a:rPr>
                  <a:t> : where </a:t>
                </a:r>
                <a14:m>
                  <m:oMath xmlns:m="http://schemas.openxmlformats.org/officeDocument/2006/math">
                    <m:r>
                      <a:rPr lang="en-US" i="1" dirty="0" smtClean="0">
                        <a:solidFill>
                          <a:srgbClr val="000000"/>
                        </a:solidFill>
                        <a:latin typeface="Cambria Math" charset="0"/>
                      </a:rPr>
                      <m:t>𝑅</m:t>
                    </m:r>
                  </m:oMath>
                </a14:m>
                <a:r>
                  <a:rPr lang="en-US" dirty="0" smtClean="0">
                    <a:solidFill>
                      <a:srgbClr val="000000"/>
                    </a:solidFill>
                  </a:rPr>
                  <a:t> is the (posture dependent) moment arm matrix). </a:t>
                </a:r>
                <a:endParaRPr lang="en-US" dirty="0">
                  <a:solidFill>
                    <a:srgbClr val="00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78656" y="1058451"/>
                <a:ext cx="5641144" cy="1241943"/>
              </a:xfrm>
              <a:prstGeom prst="rect">
                <a:avLst/>
              </a:prstGeom>
              <a:blipFill rotWithShape="0">
                <a:blip r:embed="rId2"/>
                <a:stretch>
                  <a:fillRect l="-864" t="-2956" r="-864" b="-1428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151350" y="2300394"/>
            <a:ext cx="3771900" cy="2663834"/>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4343400" y="3447645"/>
                <a:ext cx="3853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charset="0"/>
                        </a:rPr>
                        <m:t>𝜃</m:t>
                      </m:r>
                    </m:oMath>
                  </m:oMathPara>
                </a14:m>
                <a:endParaRPr lang="en-US" dirty="0">
                  <a:solidFill>
                    <a:schemeClr val="bg1">
                      <a:lumMod val="5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43400" y="3447645"/>
                <a:ext cx="385362" cy="369332"/>
              </a:xfrm>
              <a:prstGeom prst="rect">
                <a:avLst/>
              </a:prstGeom>
              <a:blipFill rotWithShape="0">
                <a:blip r:embed="rId4"/>
                <a:stretch>
                  <a:fillRect/>
                </a:stretch>
              </a:blipFill>
            </p:spPr>
            <p:txBody>
              <a:bodyPr/>
              <a:lstStyle/>
              <a:p>
                <a:r>
                  <a:rPr lang="en-US">
                    <a:noFill/>
                  </a:rPr>
                  <a:t> </a:t>
                </a:r>
              </a:p>
            </p:txBody>
          </p:sp>
        </mc:Fallback>
      </mc:AlternateContent>
      <p:sp>
        <p:nvSpPr>
          <p:cNvPr id="27" name="Rectangle 26"/>
          <p:cNvSpPr/>
          <p:nvPr/>
        </p:nvSpPr>
        <p:spPr>
          <a:xfrm>
            <a:off x="589648" y="5039995"/>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799560" y="5149948"/>
            <a:ext cx="4799335" cy="387738"/>
          </a:xfrm>
          <a:prstGeom prst="rect">
            <a:avLst/>
          </a:prstGeom>
        </p:spPr>
      </p:pic>
      <p:cxnSp>
        <p:nvCxnSpPr>
          <p:cNvPr id="20" name="Straight Connector 19"/>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1243046" y="4048238"/>
                <a:ext cx="44672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i="1" dirty="0" smtClean="0">
                              <a:latin typeface="Cambria Math" charset="0"/>
                            </a:rPr>
                            <m:t>𝑓</m:t>
                          </m:r>
                        </m:e>
                        <m:sub>
                          <m:r>
                            <a:rPr lang="en-US" i="1" dirty="0" smtClean="0">
                              <a:latin typeface="Cambria Math" charset="0"/>
                            </a:rPr>
                            <m:t>2</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243046" y="4048238"/>
                <a:ext cx="446725" cy="369332"/>
              </a:xfrm>
              <a:prstGeom prst="rect">
                <a:avLst/>
              </a:prstGeom>
              <a:blipFill rotWithShape="0">
                <a:blip r:embed="rId6"/>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2998170" y="2706389"/>
                <a:ext cx="44140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i="1" dirty="0" smtClean="0">
                              <a:latin typeface="Cambria Math" charset="0"/>
                            </a:rPr>
                            <m:t>𝑓</m:t>
                          </m:r>
                        </m:e>
                        <m:sub>
                          <m:r>
                            <a:rPr lang="en-US" b="0" i="1" dirty="0" smtClean="0">
                              <a:latin typeface="Cambria Math" charset="0"/>
                            </a:rPr>
                            <m:t>1</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2998170" y="2706389"/>
                <a:ext cx="441403" cy="369332"/>
              </a:xfrm>
              <a:prstGeom prst="rect">
                <a:avLst/>
              </a:prstGeom>
              <a:blipFill rotWithShape="0">
                <a:blip r:embed="rId7"/>
                <a:stretch>
                  <a:fillRect b="-13115"/>
                </a:stretch>
              </a:blipFill>
            </p:spPr>
            <p:txBody>
              <a:bodyPr/>
              <a:lstStyle/>
              <a:p>
                <a:r>
                  <a:rPr lang="en-US">
                    <a:noFill/>
                  </a:rPr>
                  <a:t> </a:t>
                </a:r>
              </a:p>
            </p:txBody>
          </p:sp>
        </mc:Fallback>
      </mc:AlternateContent>
      <p:sp>
        <p:nvSpPr>
          <p:cNvPr id="29" name="TextBox 28"/>
          <p:cNvSpPr txBox="1"/>
          <p:nvPr/>
        </p:nvSpPr>
        <p:spPr>
          <a:xfrm>
            <a:off x="6179127" y="1064792"/>
            <a:ext cx="5641144" cy="923330"/>
          </a:xfrm>
          <a:prstGeom prst="rect">
            <a:avLst/>
          </a:prstGeom>
          <a:noFill/>
        </p:spPr>
        <p:txBody>
          <a:bodyPr wrap="square" rtlCol="0">
            <a:spAutoFit/>
          </a:bodyPr>
          <a:lstStyle/>
          <a:p>
            <a:pPr algn="just"/>
            <a:r>
              <a:rPr lang="en-US" dirty="0" smtClean="0">
                <a:solidFill>
                  <a:srgbClr val="000000"/>
                </a:solidFill>
              </a:rPr>
              <a:t>Furthermore, a mapping from muscle input to muscle forces can be introduced that retains the same dimensionality</a:t>
            </a:r>
            <a:r>
              <a:rPr lang="en-US" dirty="0" smtClean="0">
                <a:solidFill>
                  <a:srgbClr val="000000"/>
                </a:solidFill>
              </a:rPr>
              <a:t>, but oversimplifies the control problem. </a:t>
            </a:r>
            <a:endParaRPr lang="en-US" dirty="0">
              <a:solidFill>
                <a:srgbClr val="000000"/>
              </a:solidFill>
            </a:endParaRPr>
          </a:p>
        </p:txBody>
      </p:sp>
      <p:pic>
        <p:nvPicPr>
          <p:cNvPr id="30" name="Picture 29"/>
          <p:cNvPicPr>
            <a:picLocks noChangeAspect="1"/>
          </p:cNvPicPr>
          <p:nvPr/>
        </p:nvPicPr>
        <p:blipFill>
          <a:blip r:embed="rId3"/>
          <a:stretch>
            <a:fillRect/>
          </a:stretch>
        </p:blipFill>
        <p:spPr>
          <a:xfrm>
            <a:off x="6379908" y="2142733"/>
            <a:ext cx="2521710" cy="1780911"/>
          </a:xfrm>
          <a:prstGeom prst="rect">
            <a:avLst/>
          </a:prstGeom>
        </p:spPr>
      </p:pic>
      <mc:AlternateContent xmlns:mc="http://schemas.openxmlformats.org/markup-compatibility/2006">
        <mc:Choice xmlns:a14="http://schemas.microsoft.com/office/drawing/2010/main" Requires="a14">
          <p:sp>
            <p:nvSpPr>
              <p:cNvPr id="31" name="TextBox 30"/>
              <p:cNvSpPr txBox="1"/>
              <p:nvPr/>
            </p:nvSpPr>
            <p:spPr>
              <a:xfrm>
                <a:off x="8478691" y="2818606"/>
                <a:ext cx="3853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charset="0"/>
                        </a:rPr>
                        <m:t>𝜃</m:t>
                      </m:r>
                    </m:oMath>
                  </m:oMathPara>
                </a14:m>
                <a:endParaRPr lang="en-US" dirty="0">
                  <a:solidFill>
                    <a:schemeClr val="bg1">
                      <a:lumMod val="50000"/>
                    </a:schemeClr>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8478691" y="2818606"/>
                <a:ext cx="385362" cy="369332"/>
              </a:xfrm>
              <a:prstGeom prst="rect">
                <a:avLst/>
              </a:prstGeom>
              <a:blipFill rotWithShape="0">
                <a:blip r:embed="rId8"/>
                <a:stretch>
                  <a:fillRect/>
                </a:stretch>
              </a:blipFill>
            </p:spPr>
            <p:txBody>
              <a:bodyPr/>
              <a:lstStyle/>
              <a:p>
                <a:r>
                  <a:rPr lang="en-US">
                    <a:noFill/>
                  </a:rPr>
                  <a:t> </a:t>
                </a:r>
              </a:p>
            </p:txBody>
          </p:sp>
        </mc:Fallback>
      </mc:AlternateContent>
      <p:sp>
        <p:nvSpPr>
          <p:cNvPr id="32" name="Rectangle 31"/>
          <p:cNvSpPr/>
          <p:nvPr/>
        </p:nvSpPr>
        <p:spPr>
          <a:xfrm>
            <a:off x="6560820" y="5040329"/>
            <a:ext cx="5257800" cy="57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6255604" y="3255422"/>
                <a:ext cx="48917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b="0" i="1" dirty="0" smtClean="0">
                              <a:latin typeface="Cambria Math" charset="0"/>
                            </a:rPr>
                            <m:t>𝑢</m:t>
                          </m:r>
                        </m:e>
                        <m:sub>
                          <m:r>
                            <a:rPr lang="en-US" i="1" dirty="0" smtClean="0">
                              <a:latin typeface="Cambria Math" charset="0"/>
                            </a:rPr>
                            <m:t>2</m:t>
                          </m:r>
                        </m:sub>
                      </m:sSub>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6255604" y="3255422"/>
                <a:ext cx="48917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7555249" y="2225324"/>
                <a:ext cx="48385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b="0" i="1" dirty="0" smtClean="0">
                              <a:latin typeface="Cambria Math" charset="0"/>
                            </a:rPr>
                            <m:t>𝑢</m:t>
                          </m:r>
                        </m:e>
                        <m:sub>
                          <m:r>
                            <a:rPr lang="en-US" b="0" i="1" dirty="0" smtClean="0">
                              <a:latin typeface="Cambria Math" charset="0"/>
                            </a:rPr>
                            <m:t>1</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7555249" y="2225324"/>
                <a:ext cx="483850" cy="369332"/>
              </a:xfrm>
              <a:prstGeom prst="rect">
                <a:avLst/>
              </a:prstGeom>
              <a:blipFill rotWithShape="0">
                <a:blip r:embed="rId10"/>
                <a:stretch>
                  <a:fillRect/>
                </a:stretch>
              </a:blipFill>
            </p:spPr>
            <p:txBody>
              <a:bodyPr/>
              <a:lstStyle/>
              <a:p>
                <a:r>
                  <a:rPr lang="en-US">
                    <a:noFill/>
                  </a:rPr>
                  <a:t> </a:t>
                </a:r>
              </a:p>
            </p:txBody>
          </p:sp>
        </mc:Fallback>
      </mc:AlternateContent>
      <p:pic>
        <p:nvPicPr>
          <p:cNvPr id="16" name="Picture 15"/>
          <p:cNvPicPr>
            <a:picLocks noChangeAspect="1"/>
          </p:cNvPicPr>
          <p:nvPr/>
        </p:nvPicPr>
        <p:blipFill>
          <a:blip r:embed="rId11"/>
          <a:stretch>
            <a:fillRect/>
          </a:stretch>
        </p:blipFill>
        <p:spPr>
          <a:xfrm>
            <a:off x="6584011" y="5173253"/>
            <a:ext cx="5128582" cy="341376"/>
          </a:xfrm>
          <a:prstGeom prst="rect">
            <a:avLst/>
          </a:prstGeom>
        </p:spPr>
      </p:pic>
      <p:sp>
        <p:nvSpPr>
          <p:cNvPr id="35" name="Rectangle 34"/>
          <p:cNvSpPr/>
          <p:nvPr/>
        </p:nvSpPr>
        <p:spPr>
          <a:xfrm>
            <a:off x="9185524" y="2065596"/>
            <a:ext cx="2864769" cy="20576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p:cNvSpPr txBox="1"/>
              <p:nvPr/>
            </p:nvSpPr>
            <p:spPr>
              <a:xfrm>
                <a:off x="9205224" y="2065596"/>
                <a:ext cx="2813496" cy="2057615"/>
              </a:xfrm>
              <a:prstGeom prst="rect">
                <a:avLst/>
              </a:prstGeom>
              <a:noFill/>
            </p:spPr>
            <p:txBody>
              <a:bodyPr wrap="square" rtlCol="0">
                <a:spAutoFit/>
              </a:bodyPr>
              <a:lstStyle/>
              <a:p>
                <a:pPr algn="just"/>
                <a:r>
                  <a:rPr lang="en-US" sz="1400" dirty="0" smtClean="0"/>
                  <a:t>Here </a:t>
                </a:r>
                <a14:m>
                  <m:oMath xmlns:m="http://schemas.openxmlformats.org/officeDocument/2006/math">
                    <m:r>
                      <a:rPr lang="en-US" sz="1400" i="1" dirty="0" smtClean="0">
                        <a:latin typeface="Cambria Math" charset="0"/>
                      </a:rPr>
                      <m:t>𝐹</m:t>
                    </m:r>
                    <m:r>
                      <a:rPr lang="en-US" sz="1400" i="1" dirty="0" smtClean="0">
                        <a:latin typeface="Cambria Math" charset="0"/>
                      </a:rPr>
                      <m:t> </m:t>
                    </m:r>
                  </m:oMath>
                </a14:m>
                <a:r>
                  <a:rPr lang="en-US" sz="1400" dirty="0" smtClean="0"/>
                  <a:t>represents the diagonal matrix of maximal force values of each muscle at given muscle lengths and muscle velocities (these values are determined by the joint angle/angular </a:t>
                </a:r>
                <a:r>
                  <a:rPr lang="en-US" sz="1400" dirty="0" err="1" smtClean="0"/>
                  <a:t>velociity</a:t>
                </a:r>
                <a:r>
                  <a:rPr lang="en-US" sz="1400" dirty="0" smtClean="0"/>
                  <a:t> respectively) and </a:t>
                </a:r>
                <a14:m>
                  <m:oMath xmlns:m="http://schemas.openxmlformats.org/officeDocument/2006/math">
                    <m:acc>
                      <m:accPr>
                        <m:chr m:val="⃗"/>
                        <m:ctrlPr>
                          <a:rPr lang="en-US" sz="1400" i="1" dirty="0" smtClean="0">
                            <a:latin typeface="Cambria Math" charset="0"/>
                          </a:rPr>
                        </m:ctrlPr>
                      </m:accPr>
                      <m:e>
                        <m:r>
                          <a:rPr lang="en-US" sz="1400" i="1" dirty="0" smtClean="0">
                            <a:latin typeface="Cambria Math" charset="0"/>
                          </a:rPr>
                          <m:t>𝑢</m:t>
                        </m:r>
                      </m:e>
                    </m:acc>
                  </m:oMath>
                </a14:m>
                <a:r>
                  <a:rPr lang="en-US" sz="1400" dirty="0" smtClean="0"/>
                  <a:t> represents the total neural drive to each muscle.</a:t>
                </a:r>
                <a:endParaRPr lang="en-US" sz="1200" dirty="0"/>
              </a:p>
            </p:txBody>
          </p:sp>
        </mc:Choice>
        <mc:Fallback>
          <p:sp>
            <p:nvSpPr>
              <p:cNvPr id="17" name="TextBox 16"/>
              <p:cNvSpPr txBox="1">
                <a:spLocks noRot="1" noChangeAspect="1" noMove="1" noResize="1" noEditPoints="1" noAdjustHandles="1" noChangeArrowheads="1" noChangeShapeType="1" noTextEdit="1"/>
              </p:cNvSpPr>
              <p:nvPr/>
            </p:nvSpPr>
            <p:spPr>
              <a:xfrm>
                <a:off x="9205224" y="2065596"/>
                <a:ext cx="2813496" cy="2057615"/>
              </a:xfrm>
              <a:prstGeom prst="rect">
                <a:avLst/>
              </a:prstGeom>
              <a:blipFill rotWithShape="0">
                <a:blip r:embed="rId12"/>
                <a:stretch>
                  <a:fillRect l="-649" t="-12463" r="-649" b="-890"/>
                </a:stretch>
              </a:blipFill>
            </p:spPr>
            <p:txBody>
              <a:bodyPr/>
              <a:lstStyle/>
              <a:p>
                <a:r>
                  <a:rPr lang="en-US">
                    <a:noFill/>
                  </a:rPr>
                  <a:t> </a:t>
                </a:r>
              </a:p>
            </p:txBody>
          </p:sp>
        </mc:Fallback>
      </mc:AlternateContent>
      <p:sp>
        <p:nvSpPr>
          <p:cNvPr id="36" name="Rectangle 35"/>
          <p:cNvSpPr/>
          <p:nvPr/>
        </p:nvSpPr>
        <p:spPr>
          <a:xfrm>
            <a:off x="6296736" y="4299036"/>
            <a:ext cx="5777575" cy="57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3"/>
          <a:stretch>
            <a:fillRect/>
          </a:stretch>
        </p:blipFill>
        <p:spPr>
          <a:xfrm>
            <a:off x="6343786" y="4438679"/>
            <a:ext cx="5683473" cy="298764"/>
          </a:xfrm>
          <a:prstGeom prst="rect">
            <a:avLst/>
          </a:prstGeom>
        </p:spPr>
      </p:pic>
    </p:spTree>
    <p:extLst>
      <p:ext uri="{BB962C8B-B14F-4D97-AF65-F5344CB8AC3E}">
        <p14:creationId xmlns:p14="http://schemas.microsoft.com/office/powerpoint/2010/main" val="69107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191000" y="6554178"/>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cxnSpLocks/>
          </p:cNvCxnSpPr>
          <p:nvPr/>
        </p:nvCxnSpPr>
        <p:spPr>
          <a:xfrm>
            <a:off x="57912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378656" y="1081602"/>
                <a:ext cx="5260144" cy="3416320"/>
              </a:xfrm>
              <a:prstGeom prst="rect">
                <a:avLst/>
              </a:prstGeom>
              <a:noFill/>
            </p:spPr>
            <p:txBody>
              <a:bodyPr wrap="square" rtlCol="0">
                <a:spAutoFit/>
              </a:bodyPr>
              <a:lstStyle/>
              <a:p>
                <a:pPr algn="just"/>
                <a:r>
                  <a:rPr lang="en-US" dirty="0" smtClean="0">
                    <a:solidFill>
                      <a:srgbClr val="000000"/>
                    </a:solidFill>
                  </a:rPr>
                  <a:t>Neural drive for two antagonist muscles relies heavily on the interconnectivity of the spinal circuitry as well as on the individual feedback from reflex mechanisms. The configuration space becomes increasingly complex as total neural input to a muscle relies on:</a:t>
                </a:r>
                <a:endParaRPr lang="en-US" sz="1000" dirty="0" smtClean="0">
                  <a:solidFill>
                    <a:srgbClr val="000000"/>
                  </a:solidFill>
                </a:endParaRPr>
              </a:p>
              <a:p>
                <a:pPr marL="285750" indent="-285750" algn="just">
                  <a:buFont typeface="Arial" charset="0"/>
                  <a:buChar char="•"/>
                </a:pPr>
                <a:r>
                  <a:rPr lang="en-US" dirty="0" smtClean="0">
                    <a:solidFill>
                      <a:srgbClr val="000000"/>
                    </a:solidFill>
                  </a:rPr>
                  <a:t>Descending drive (</a:t>
                </a:r>
                <a14:m>
                  <m:oMath xmlns:m="http://schemas.openxmlformats.org/officeDocument/2006/math">
                    <m:r>
                      <a:rPr lang="en-US" i="1" dirty="0" smtClean="0">
                        <a:solidFill>
                          <a:srgbClr val="000000"/>
                        </a:solidFill>
                        <a:latin typeface="Cambria Math" charset="0"/>
                      </a:rPr>
                      <m:t>𝛼</m:t>
                    </m:r>
                  </m:oMath>
                </a14:m>
                <a:r>
                  <a:rPr lang="en-US" dirty="0" smtClean="0">
                    <a:solidFill>
                      <a:srgbClr val="000000"/>
                    </a:solidFill>
                  </a:rPr>
                  <a:t>)</a:t>
                </a:r>
              </a:p>
              <a:p>
                <a:pPr marL="285750" indent="-285750" algn="just">
                  <a:buFont typeface="Arial" charset="0"/>
                  <a:buChar char="•"/>
                </a:pPr>
                <a:r>
                  <a:rPr lang="en-US" dirty="0" smtClean="0">
                    <a:solidFill>
                      <a:srgbClr val="000000"/>
                    </a:solidFill>
                  </a:rPr>
                  <a:t>Muscle spindle (stretch reflex) afferents</a:t>
                </a:r>
              </a:p>
              <a:p>
                <a:pPr marL="285750" indent="-285750" algn="just">
                  <a:buFont typeface="Arial" charset="0"/>
                  <a:buChar char="•"/>
                </a:pPr>
                <a:r>
                  <a:rPr lang="en-US" dirty="0" smtClean="0">
                    <a:solidFill>
                      <a:srgbClr val="000000"/>
                    </a:solidFill>
                  </a:rPr>
                  <a:t>Muscle spindle sensitivity (gamma system)</a:t>
                </a:r>
              </a:p>
              <a:p>
                <a:pPr marL="285750" indent="-285750" algn="just">
                  <a:buFont typeface="Arial" charset="0"/>
                  <a:buChar char="•"/>
                </a:pPr>
                <a:r>
                  <a:rPr lang="en-US" dirty="0" smtClean="0">
                    <a:solidFill>
                      <a:srgbClr val="000000"/>
                    </a:solidFill>
                  </a:rPr>
                  <a:t>Golgi tendon organ (force transducer) afferents</a:t>
                </a:r>
              </a:p>
              <a:p>
                <a:pPr marL="285750" indent="-285750" algn="just">
                  <a:buFont typeface="Arial" charset="0"/>
                  <a:buChar char="•"/>
                </a:pPr>
                <a:r>
                  <a:rPr lang="en-US" dirty="0" smtClean="0">
                    <a:solidFill>
                      <a:srgbClr val="000000"/>
                    </a:solidFill>
                  </a:rPr>
                  <a:t>Other (often regulatory) interconnections</a:t>
                </a:r>
              </a:p>
              <a:p>
                <a:pPr algn="just"/>
                <a:r>
                  <a:rPr lang="en-US" dirty="0" smtClean="0">
                    <a:solidFill>
                      <a:srgbClr val="000000"/>
                    </a:solidFill>
                  </a:rPr>
                  <a:t> </a:t>
                </a:r>
                <a:endParaRPr lang="en-US" dirty="0">
                  <a:solidFill>
                    <a:srgbClr val="00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378656" y="1081602"/>
                <a:ext cx="5260144" cy="3416320"/>
              </a:xfrm>
              <a:prstGeom prst="rect">
                <a:avLst/>
              </a:prstGeom>
              <a:blipFill rotWithShape="0">
                <a:blip r:embed="rId2"/>
                <a:stretch>
                  <a:fillRect l="-927" t="-891" r="-1043"/>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6179127" y="152400"/>
            <a:ext cx="5054005" cy="5401851"/>
          </a:xfrm>
          <a:prstGeom prst="rect">
            <a:avLst/>
          </a:prstGeom>
        </p:spPr>
      </p:pic>
      <p:pic>
        <p:nvPicPr>
          <p:cNvPr id="21" name="Picture 20"/>
          <p:cNvPicPr>
            <a:picLocks noChangeAspect="1"/>
          </p:cNvPicPr>
          <p:nvPr/>
        </p:nvPicPr>
        <p:blipFill>
          <a:blip r:embed="rId4"/>
          <a:stretch>
            <a:fillRect/>
          </a:stretch>
        </p:blipFill>
        <p:spPr>
          <a:xfrm>
            <a:off x="6515659" y="151158"/>
            <a:ext cx="4717473" cy="5403093"/>
          </a:xfrm>
          <a:prstGeom prst="rect">
            <a:avLst/>
          </a:prstGeom>
        </p:spPr>
      </p:pic>
      <p:pic>
        <p:nvPicPr>
          <p:cNvPr id="16" name="Picture 15"/>
          <p:cNvPicPr>
            <a:picLocks noChangeAspect="1"/>
          </p:cNvPicPr>
          <p:nvPr/>
        </p:nvPicPr>
        <p:blipFill>
          <a:blip r:embed="rId5"/>
          <a:stretch>
            <a:fillRect/>
          </a:stretch>
        </p:blipFill>
        <p:spPr>
          <a:xfrm>
            <a:off x="654676" y="4289067"/>
            <a:ext cx="4315456" cy="289220"/>
          </a:xfrm>
          <a:prstGeom prst="rect">
            <a:avLst/>
          </a:prstGeom>
        </p:spPr>
      </p:pic>
      <p:pic>
        <p:nvPicPr>
          <p:cNvPr id="17" name="Picture 16"/>
          <p:cNvPicPr>
            <a:picLocks noChangeAspect="1"/>
          </p:cNvPicPr>
          <p:nvPr/>
        </p:nvPicPr>
        <p:blipFill>
          <a:blip r:embed="rId6"/>
          <a:stretch>
            <a:fillRect/>
          </a:stretch>
        </p:blipFill>
        <p:spPr>
          <a:xfrm>
            <a:off x="990600" y="4652779"/>
            <a:ext cx="3356462" cy="1103599"/>
          </a:xfrm>
          <a:prstGeom prst="rect">
            <a:avLst/>
          </a:prstGeom>
        </p:spPr>
      </p:pic>
      <p:cxnSp>
        <p:nvCxnSpPr>
          <p:cNvPr id="22" name="Straight Connector 21"/>
          <p:cNvCxnSpPr/>
          <p:nvPr/>
        </p:nvCxnSpPr>
        <p:spPr>
          <a:xfrm>
            <a:off x="258618" y="3733800"/>
            <a:ext cx="53801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58618" y="4038600"/>
            <a:ext cx="53801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4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244600" y="2813050"/>
            <a:ext cx="9702800" cy="1231900"/>
          </a:xfrm>
          <a:prstGeom prst="rect">
            <a:avLst/>
          </a:prstGeom>
        </p:spPr>
      </p:pic>
      <p:sp>
        <p:nvSpPr>
          <p:cNvPr id="3" name="Subtitle 2"/>
          <p:cNvSpPr>
            <a:spLocks noGrp="1"/>
          </p:cNvSpPr>
          <p:nvPr>
            <p:ph type="subTitle" idx="1"/>
          </p:nvPr>
        </p:nvSpPr>
        <p:spPr>
          <a:xfrm>
            <a:off x="378656" y="277091"/>
            <a:ext cx="9298744" cy="633088"/>
          </a:xfrm>
        </p:spPr>
        <p:txBody>
          <a:bodyPr/>
          <a:lstStyle/>
          <a:p>
            <a:pPr algn="l"/>
            <a:r>
              <a:rPr lang="en-US" dirty="0" smtClean="0"/>
              <a:t>So what is the Configuration Space?</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2590800" y="2823134"/>
            <a:ext cx="7086600" cy="1193800"/>
          </a:xfrm>
          <a:prstGeom prst="rect">
            <a:avLst/>
          </a:prstGeom>
        </p:spPr>
      </p:pic>
      <p:pic>
        <p:nvPicPr>
          <p:cNvPr id="7" name="Picture 6"/>
          <p:cNvPicPr>
            <a:picLocks noChangeAspect="1"/>
          </p:cNvPicPr>
          <p:nvPr/>
        </p:nvPicPr>
        <p:blipFill>
          <a:blip r:embed="rId4"/>
          <a:stretch>
            <a:fillRect/>
          </a:stretch>
        </p:blipFill>
        <p:spPr>
          <a:xfrm>
            <a:off x="3644900" y="2832100"/>
            <a:ext cx="4902200" cy="1193800"/>
          </a:xfrm>
          <a:prstGeom prst="rect">
            <a:avLst/>
          </a:prstGeom>
        </p:spPr>
      </p:pic>
      <p:pic>
        <p:nvPicPr>
          <p:cNvPr id="17" name="Picture 16"/>
          <p:cNvPicPr>
            <a:picLocks noChangeAspect="1"/>
          </p:cNvPicPr>
          <p:nvPr/>
        </p:nvPicPr>
        <p:blipFill>
          <a:blip r:embed="rId5"/>
          <a:stretch>
            <a:fillRect/>
          </a:stretch>
        </p:blipFill>
        <p:spPr>
          <a:xfrm>
            <a:off x="190500" y="2736850"/>
            <a:ext cx="11811000" cy="1384300"/>
          </a:xfrm>
          <a:prstGeom prst="rect">
            <a:avLst/>
          </a:prstGeom>
        </p:spPr>
      </p:pic>
      <p:pic>
        <p:nvPicPr>
          <p:cNvPr id="19" name="Picture 18"/>
          <p:cNvPicPr>
            <a:picLocks noChangeAspect="1"/>
          </p:cNvPicPr>
          <p:nvPr/>
        </p:nvPicPr>
        <p:blipFill>
          <a:blip r:embed="rId6"/>
          <a:stretch>
            <a:fillRect/>
          </a:stretch>
        </p:blipFill>
        <p:spPr>
          <a:xfrm>
            <a:off x="258618" y="2736850"/>
            <a:ext cx="11742882" cy="1605698"/>
          </a:xfrm>
          <a:prstGeom prst="rect">
            <a:avLst/>
          </a:prstGeom>
        </p:spPr>
      </p:pic>
      <p:pic>
        <p:nvPicPr>
          <p:cNvPr id="27" name="Picture 26"/>
          <p:cNvPicPr>
            <a:picLocks noChangeAspect="1"/>
          </p:cNvPicPr>
          <p:nvPr/>
        </p:nvPicPr>
        <p:blipFill>
          <a:blip r:embed="rId7"/>
          <a:stretch>
            <a:fillRect/>
          </a:stretch>
        </p:blipFill>
        <p:spPr>
          <a:xfrm>
            <a:off x="190500" y="1467408"/>
            <a:ext cx="11811000" cy="3905250"/>
          </a:xfrm>
          <a:prstGeom prst="rect">
            <a:avLst/>
          </a:prstGeom>
        </p:spPr>
      </p:pic>
    </p:spTree>
    <p:extLst>
      <p:ext uri="{BB962C8B-B14F-4D97-AF65-F5344CB8AC3E}">
        <p14:creationId xmlns:p14="http://schemas.microsoft.com/office/powerpoint/2010/main" val="19945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Manifolds and (Lie) Groups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58618" y="1055207"/>
                <a:ext cx="5684982" cy="4975529"/>
              </a:xfrm>
              <a:prstGeom prst="rect">
                <a:avLst/>
              </a:prstGeom>
              <a:noFill/>
            </p:spPr>
            <p:txBody>
              <a:bodyPr wrap="square" rtlCol="0">
                <a:spAutoFit/>
              </a:bodyPr>
              <a:lstStyle/>
              <a:p>
                <a:pPr algn="just">
                  <a:spcAft>
                    <a:spcPts val="600"/>
                  </a:spcAft>
                </a:pPr>
                <a:r>
                  <a:rPr lang="en-US" dirty="0" smtClean="0">
                    <a:solidFill>
                      <a:srgbClr val="000000"/>
                    </a:solidFill>
                    <a:ea typeface="Cambria Math" charset="0"/>
                    <a:cs typeface="Cambria Math" charset="0"/>
                  </a:rPr>
                  <a:t>Recall that a </a:t>
                </a:r>
                <a:r>
                  <a:rPr lang="en-US" dirty="0" smtClean="0">
                    <a:solidFill>
                      <a:srgbClr val="C00000"/>
                    </a:solidFill>
                    <a:ea typeface="Cambria Math" charset="0"/>
                    <a:cs typeface="Cambria Math" charset="0"/>
                  </a:rPr>
                  <a:t>manifold</a:t>
                </a:r>
                <a:r>
                  <a:rPr lang="en-US" dirty="0" smtClean="0">
                    <a:solidFill>
                      <a:srgbClr val="000000"/>
                    </a:solidFill>
                    <a:ea typeface="Cambria Math" charset="0"/>
                    <a:cs typeface="Cambria Math" charset="0"/>
                  </a:rPr>
                  <a:t> is a structure that can:</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Define a configuration space</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Homeomorphic</a:t>
                </a:r>
                <a:r>
                  <a:rPr lang="en-US" dirty="0" smtClean="0">
                    <a:solidFill>
                      <a:srgbClr val="000000"/>
                    </a:solidFill>
                    <a:ea typeface="Cambria Math" charset="0"/>
                    <a:cs typeface="Cambria Math" charset="0"/>
                  </a:rPr>
                  <a:t> (i.e., injective and continuous)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Often diffeomorphic </a:t>
                </a:r>
                <a:r>
                  <a:rPr lang="en-US" dirty="0" smtClean="0">
                    <a:solidFill>
                      <a:srgbClr val="000000"/>
                    </a:solidFill>
                    <a:ea typeface="Cambria Math" charset="0"/>
                    <a:cs typeface="Cambria Math" charset="0"/>
                  </a:rPr>
                  <a:t>(</a:t>
                </a:r>
                <a14:m>
                  <m:oMath xmlns:m="http://schemas.openxmlformats.org/officeDocument/2006/math">
                    <m:sSup>
                      <m:sSupPr>
                        <m:ctrlPr>
                          <a:rPr lang="en-US" i="1" dirty="0" smtClean="0">
                            <a:solidFill>
                              <a:srgbClr val="000000"/>
                            </a:solidFill>
                            <a:latin typeface="Cambria Math" charset="0"/>
                            <a:ea typeface="Cambria Math" charset="0"/>
                            <a:cs typeface="Cambria Math" charset="0"/>
                          </a:rPr>
                        </m:ctrlPr>
                      </m:sSupPr>
                      <m:e>
                        <m:r>
                          <a:rPr lang="en-US" i="1" dirty="0" smtClean="0">
                            <a:solidFill>
                              <a:srgbClr val="000000"/>
                            </a:solidFill>
                            <a:latin typeface="Cambria Math" charset="0"/>
                            <a:ea typeface="Cambria Math" charset="0"/>
                            <a:cs typeface="Cambria Math" charset="0"/>
                          </a:rPr>
                          <m:t>𝐶</m:t>
                        </m:r>
                      </m:e>
                      <m:sup>
                        <m:r>
                          <a:rPr lang="en-US" i="1" dirty="0" smtClean="0">
                            <a:solidFill>
                              <a:srgbClr val="000000"/>
                            </a:solidFill>
                            <a:latin typeface="Cambria Math" charset="0"/>
                            <a:ea typeface="Cambria Math" charset="0"/>
                            <a:cs typeface="Cambria Math" charset="0"/>
                          </a:rPr>
                          <m:t>𝑘</m:t>
                        </m:r>
                      </m:sup>
                    </m:sSup>
                  </m:oMath>
                </a14:m>
                <a:r>
                  <a:rPr lang="en-US" dirty="0" smtClean="0">
                    <a:solidFill>
                      <a:srgbClr val="000000"/>
                    </a:solidFill>
                    <a:ea typeface="Cambria Math" charset="0"/>
                    <a:cs typeface="Cambria Math" charset="0"/>
                  </a:rPr>
                  <a:t> differentiable) </a:t>
                </a:r>
              </a:p>
              <a:p>
                <a:pPr algn="just">
                  <a:spcAft>
                    <a:spcPts val="600"/>
                  </a:spcAft>
                </a:pP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And that </a:t>
                </a:r>
                <a:r>
                  <a:rPr lang="en-US" dirty="0" smtClean="0">
                    <a:solidFill>
                      <a:srgbClr val="C00000"/>
                    </a:solidFill>
                    <a:ea typeface="Cambria Math" charset="0"/>
                    <a:cs typeface="Cambria Math" charset="0"/>
                  </a:rPr>
                  <a:t>combination of manifolds </a:t>
                </a:r>
                <a:r>
                  <a:rPr lang="en-US" dirty="0" smtClean="0">
                    <a:solidFill>
                      <a:srgbClr val="000000"/>
                    </a:solidFill>
                    <a:ea typeface="Cambria Math" charset="0"/>
                    <a:cs typeface="Cambria Math" charset="0"/>
                  </a:rPr>
                  <a:t>may be:</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Direct products </a:t>
                </a:r>
                <a:r>
                  <a:rPr lang="en-US" dirty="0" smtClean="0">
                    <a:solidFill>
                      <a:srgbClr val="000000"/>
                    </a:solidFill>
                    <a:ea typeface="Cambria Math" charset="0"/>
                    <a:cs typeface="Cambria Math" charset="0"/>
                  </a:rPr>
                  <a:t>of individual (action preserving)</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Indirect products </a:t>
                </a:r>
                <a:r>
                  <a:rPr lang="en-US" dirty="0" smtClean="0">
                    <a:solidFill>
                      <a:srgbClr val="000000"/>
                    </a:solidFill>
                    <a:ea typeface="Cambria Math" charset="0"/>
                    <a:cs typeface="Cambria Math" charset="0"/>
                  </a:rPr>
                  <a:t>of individual (interacting)</a:t>
                </a:r>
              </a:p>
              <a:p>
                <a:pPr algn="just">
                  <a:spcAft>
                    <a:spcPts val="600"/>
                  </a:spcAft>
                </a:pPr>
                <a:endParaRPr lang="en-US" dirty="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Additionally, a </a:t>
                </a:r>
                <a:r>
                  <a:rPr lang="en-US" dirty="0" smtClean="0">
                    <a:solidFill>
                      <a:srgbClr val="C00000"/>
                    </a:solidFill>
                    <a:ea typeface="Cambria Math" charset="0"/>
                    <a:cs typeface="Cambria Math" charset="0"/>
                  </a:rPr>
                  <a:t>group</a:t>
                </a:r>
                <a:r>
                  <a:rPr lang="en-US" dirty="0" smtClean="0">
                    <a:solidFill>
                      <a:srgbClr val="000000"/>
                    </a:solidFill>
                    <a:ea typeface="Cambria Math" charset="0"/>
                    <a:cs typeface="Cambria Math" charset="0"/>
                  </a:rPr>
                  <a:t> is: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Set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Operation </a:t>
                </a: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58618" y="1055207"/>
                <a:ext cx="5684982" cy="4975529"/>
              </a:xfrm>
              <a:prstGeom prst="rect">
                <a:avLst/>
              </a:prstGeom>
              <a:blipFill rotWithShape="0">
                <a:blip r:embed="rId2"/>
                <a:stretch>
                  <a:fillRect l="-857" t="-613"/>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1167866"/>
            <a:ext cx="5684982" cy="4862870"/>
          </a:xfrm>
          <a:prstGeom prst="rect">
            <a:avLst/>
          </a:prstGeom>
          <a:noFill/>
        </p:spPr>
        <p:txBody>
          <a:bodyPr wrap="square" rtlCol="0">
            <a:spAutoFit/>
          </a:bodyPr>
          <a:lstStyle/>
          <a:p>
            <a:pPr algn="just">
              <a:spcAft>
                <a:spcPts val="600"/>
              </a:spcAft>
            </a:pPr>
            <a:r>
              <a:rPr lang="en-US" smtClean="0">
                <a:solidFill>
                  <a:srgbClr val="000000"/>
                </a:solidFill>
                <a:ea typeface="Cambria Math" charset="0"/>
                <a:cs typeface="Cambria Math" charset="0"/>
              </a:rPr>
              <a:t>Not </a:t>
            </a:r>
            <a:r>
              <a:rPr lang="en-US" dirty="0">
                <a:solidFill>
                  <a:srgbClr val="000000"/>
                </a:solidFill>
                <a:ea typeface="Cambria Math" charset="0"/>
                <a:cs typeface="Cambria Math" charset="0"/>
              </a:rPr>
              <a:t>only must we </a:t>
            </a:r>
            <a:r>
              <a:rPr lang="en-US" dirty="0">
                <a:solidFill>
                  <a:srgbClr val="C00000"/>
                </a:solidFill>
                <a:ea typeface="Cambria Math" charset="0"/>
                <a:cs typeface="Cambria Math" charset="0"/>
              </a:rPr>
              <a:t>define the configuration space </a:t>
            </a:r>
            <a:r>
              <a:rPr lang="en-US" dirty="0">
                <a:solidFill>
                  <a:srgbClr val="000000"/>
                </a:solidFill>
                <a:ea typeface="Cambria Math" charset="0"/>
                <a:cs typeface="Cambria Math" charset="0"/>
              </a:rPr>
              <a:t>for the control problem, but we </a:t>
            </a:r>
            <a:r>
              <a:rPr lang="en-US" dirty="0">
                <a:solidFill>
                  <a:srgbClr val="C00000"/>
                </a:solidFill>
                <a:ea typeface="Cambria Math" charset="0"/>
                <a:cs typeface="Cambria Math" charset="0"/>
              </a:rPr>
              <a:t>must define the operation </a:t>
            </a:r>
            <a:r>
              <a:rPr lang="en-US" dirty="0">
                <a:solidFill>
                  <a:srgbClr val="000000"/>
                </a:solidFill>
                <a:ea typeface="Cambria Math" charset="0"/>
                <a:cs typeface="Cambria Math" charset="0"/>
              </a:rPr>
              <a:t>that each individual set possesses. </a:t>
            </a:r>
            <a:r>
              <a:rPr lang="en-US" dirty="0">
                <a:solidFill>
                  <a:srgbClr val="C00000"/>
                </a:solidFill>
                <a:ea typeface="Cambria Math" charset="0"/>
                <a:cs typeface="Cambria Math" charset="0"/>
              </a:rPr>
              <a:t>(What is the action of one activation strategy on another?)</a:t>
            </a:r>
          </a:p>
          <a:p>
            <a:pPr algn="just">
              <a:spcAft>
                <a:spcPts val="600"/>
              </a:spcAft>
            </a:pPr>
            <a:r>
              <a:rPr lang="en-US" dirty="0" smtClean="0">
                <a:solidFill>
                  <a:srgbClr val="000000"/>
                </a:solidFill>
                <a:ea typeface="Cambria Math" charset="0"/>
                <a:cs typeface="Cambria Math" charset="0"/>
              </a:rPr>
              <a:t>Once this is established, the group is a </a:t>
            </a:r>
            <a:r>
              <a:rPr lang="en-US" dirty="0" smtClean="0">
                <a:solidFill>
                  <a:srgbClr val="C00000"/>
                </a:solidFill>
                <a:ea typeface="Cambria Math" charset="0"/>
                <a:cs typeface="Cambria Math" charset="0"/>
              </a:rPr>
              <a:t>Lie group </a:t>
            </a:r>
            <a:r>
              <a:rPr lang="en-US" dirty="0" smtClean="0">
                <a:solidFill>
                  <a:srgbClr val="000000"/>
                </a:solidFill>
                <a:ea typeface="Cambria Math" charset="0"/>
                <a:cs typeface="Cambria Math" charset="0"/>
              </a:rPr>
              <a:t>if it has: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Closure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Associativity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Identity element</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Inverse operation</a:t>
            </a:r>
          </a:p>
          <a:p>
            <a:pPr algn="just">
              <a:spcAft>
                <a:spcPts val="600"/>
              </a:spcAft>
            </a:pPr>
            <a:r>
              <a:rPr lang="en-US" dirty="0" smtClean="0">
                <a:solidFill>
                  <a:srgbClr val="000000"/>
                </a:solidFill>
                <a:ea typeface="Cambria Math" charset="0"/>
                <a:cs typeface="Cambria Math" charset="0"/>
              </a:rPr>
              <a:t>Without this definition on the chosen manifold then the techniques discussed throughout this semester will not be applicable.</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p:spTree>
    <p:extLst>
      <p:ext uri="{BB962C8B-B14F-4D97-AF65-F5344CB8AC3E}">
        <p14:creationId xmlns:p14="http://schemas.microsoft.com/office/powerpoint/2010/main" val="127038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Actions, Lifted Actions, and Tangent Spaces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58618" y="1055207"/>
                <a:ext cx="11750964" cy="4354993"/>
              </a:xfrm>
              <a:prstGeom prst="rect">
                <a:avLst/>
              </a:prstGeom>
              <a:noFill/>
            </p:spPr>
            <p:txBody>
              <a:bodyPr wrap="square" lIns="91440" rIns="91440" numCol="2" spcCol="365760" rtlCol="0">
                <a:noAutofit/>
              </a:bodyPr>
              <a:lstStyle/>
              <a:p>
                <a:pPr algn="just">
                  <a:spcAft>
                    <a:spcPts val="600"/>
                  </a:spcAft>
                </a:pPr>
                <a:r>
                  <a:rPr lang="en-US" dirty="0" smtClean="0">
                    <a:solidFill>
                      <a:srgbClr val="000000"/>
                    </a:solidFill>
                    <a:ea typeface="Cambria Math" charset="0"/>
                    <a:cs typeface="Cambria Math" charset="0"/>
                  </a:rPr>
                  <a:t>Recall that the </a:t>
                </a:r>
                <a:r>
                  <a:rPr lang="en-US" dirty="0" smtClean="0">
                    <a:solidFill>
                      <a:srgbClr val="C00000"/>
                    </a:solidFill>
                    <a:ea typeface="Cambria Math" charset="0"/>
                    <a:cs typeface="Cambria Math" charset="0"/>
                  </a:rPr>
                  <a:t>action of a group may often depend on the side</a:t>
                </a:r>
                <a:r>
                  <a:rPr lang="en-US" dirty="0" smtClean="0">
                    <a:solidFill>
                      <a:srgbClr val="000000"/>
                    </a:solidFill>
                    <a:ea typeface="Cambria Math" charset="0"/>
                    <a:cs typeface="Cambria Math" charset="0"/>
                  </a:rPr>
                  <a:t> on which it operates on. For the Special Euclidean Group (SE(2)) it was seen that:</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Left action </a:t>
                </a:r>
                <a:r>
                  <a:rPr lang="en-US" dirty="0" smtClean="0">
                    <a:solidFill>
                      <a:srgbClr val="000000"/>
                    </a:solidFill>
                    <a:ea typeface="Cambria Math" charset="0"/>
                    <a:cs typeface="Cambria Math" charset="0"/>
                  </a:rPr>
                  <a:t>moved group elements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Right action </a:t>
                </a:r>
                <a:r>
                  <a:rPr lang="en-US" dirty="0" smtClean="0">
                    <a:solidFill>
                      <a:srgbClr val="000000"/>
                    </a:solidFill>
                    <a:ea typeface="Cambria Math" charset="0"/>
                    <a:cs typeface="Cambria Math" charset="0"/>
                  </a:rPr>
                  <a:t>relatively defined group elements.</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 lifted action is defined by the time derivative of the action and expresses:</a:t>
                </a:r>
              </a:p>
              <a:p>
                <a:pPr marL="285750" indent="-285750" algn="just">
                  <a:spcAft>
                    <a:spcPts val="600"/>
                  </a:spcAft>
                  <a:buFont typeface="Arial" charset="0"/>
                  <a:buChar char="•"/>
                </a:pPr>
                <a:r>
                  <a:rPr lang="en-US" dirty="0" smtClean="0">
                    <a:solidFill>
                      <a:srgbClr val="000000"/>
                    </a:solidFill>
                    <a:ea typeface="Cambria Math" charset="0"/>
                    <a:cs typeface="Cambria Math" charset="0"/>
                  </a:rPr>
                  <a:t>Preserved </a:t>
                </a:r>
                <a:r>
                  <a:rPr lang="en-US" dirty="0" smtClean="0">
                    <a:solidFill>
                      <a:srgbClr val="C00000"/>
                    </a:solidFill>
                    <a:ea typeface="Cambria Math" charset="0"/>
                    <a:cs typeface="Cambria Math" charset="0"/>
                  </a:rPr>
                  <a:t>body velocities </a:t>
                </a:r>
                <a:r>
                  <a:rPr lang="en-US" dirty="0" smtClean="0">
                    <a:solidFill>
                      <a:srgbClr val="000000"/>
                    </a:solidFill>
                    <a:ea typeface="Cambria Math" charset="0"/>
                    <a:cs typeface="Cambria Math" charset="0"/>
                  </a:rPr>
                  <a:t>(</a:t>
                </a:r>
                <a:r>
                  <a:rPr lang="en-US" dirty="0" smtClean="0">
                    <a:solidFill>
                      <a:srgbClr val="C00000"/>
                    </a:solidFill>
                    <a:ea typeface="Cambria Math" charset="0"/>
                    <a:cs typeface="Cambria Math" charset="0"/>
                  </a:rPr>
                  <a:t>left lifted action</a:t>
                </a:r>
                <a:r>
                  <a:rPr lang="en-US" dirty="0" smtClean="0">
                    <a:solidFill>
                      <a:srgbClr val="000000"/>
                    </a:solidFill>
                    <a:ea typeface="Cambria Math" charset="0"/>
                    <a:cs typeface="Cambria Math" charset="0"/>
                  </a:rPr>
                  <a:t>)</a:t>
                </a:r>
              </a:p>
              <a:p>
                <a:pPr marL="285750" indent="-285750" algn="just">
                  <a:spcAft>
                    <a:spcPts val="600"/>
                  </a:spcAft>
                  <a:buFont typeface="Arial" charset="0"/>
                  <a:buChar char="•"/>
                </a:pPr>
                <a:r>
                  <a:rPr lang="en-US" dirty="0" smtClean="0">
                    <a:solidFill>
                      <a:srgbClr val="000000"/>
                    </a:solidFill>
                    <a:ea typeface="Cambria Math" charset="0"/>
                    <a:cs typeface="Cambria Math" charset="0"/>
                  </a:rPr>
                  <a:t>Shared </a:t>
                </a:r>
                <a:r>
                  <a:rPr lang="en-US" dirty="0" smtClean="0">
                    <a:solidFill>
                      <a:srgbClr val="C00000"/>
                    </a:solidFill>
                    <a:ea typeface="Cambria Math" charset="0"/>
                    <a:cs typeface="Cambria Math" charset="0"/>
                  </a:rPr>
                  <a:t>spatial velocities </a:t>
                </a:r>
                <a:r>
                  <a:rPr lang="en-US" dirty="0" smtClean="0">
                    <a:solidFill>
                      <a:srgbClr val="000000"/>
                    </a:solidFill>
                    <a:ea typeface="Cambria Math" charset="0"/>
                    <a:cs typeface="Cambria Math" charset="0"/>
                  </a:rPr>
                  <a:t>(</a:t>
                </a:r>
                <a:r>
                  <a:rPr lang="en-US" dirty="0" smtClean="0">
                    <a:solidFill>
                      <a:srgbClr val="C00000"/>
                    </a:solidFill>
                    <a:ea typeface="Cambria Math" charset="0"/>
                    <a:cs typeface="Cambria Math" charset="0"/>
                  </a:rPr>
                  <a:t>right lifted action</a:t>
                </a:r>
                <a:r>
                  <a:rPr lang="en-US" dirty="0" smtClean="0">
                    <a:solidFill>
                      <a:srgbClr val="000000"/>
                    </a:solidFill>
                    <a:ea typeface="Cambria Math" charset="0"/>
                    <a:cs typeface="Cambria Math" charset="0"/>
                  </a:rPr>
                  <a:t>)</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If the manifold is simply defined by the direct product of lines (as may be the case for activation space) then the order of the action is irrelevant and the resulting lifted </a:t>
                </a:r>
              </a:p>
              <a:p>
                <a:pPr algn="just">
                  <a:spcAft>
                    <a:spcPts val="600"/>
                  </a:spcAft>
                </a:pPr>
                <a:endParaRPr lang="en-US" dirty="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actions become trivially identity (addition by some value to one activation does not change its relative velocity to itself (or others)).</a:t>
                </a:r>
              </a:p>
              <a:p>
                <a:pPr algn="just">
                  <a:spcAft>
                    <a:spcPts val="600"/>
                  </a:spcAft>
                </a:pPr>
                <a:r>
                  <a:rPr lang="en-US" dirty="0">
                    <a:solidFill>
                      <a:srgbClr val="000000"/>
                    </a:solidFill>
                    <a:ea typeface="Cambria Math" charset="0"/>
                    <a:cs typeface="Cambria Math" charset="0"/>
                  </a:rPr>
                  <a:t>The </a:t>
                </a:r>
                <a:r>
                  <a:rPr lang="en-US" dirty="0">
                    <a:solidFill>
                      <a:srgbClr val="C00000"/>
                    </a:solidFill>
                    <a:ea typeface="Cambria Math" charset="0"/>
                    <a:cs typeface="Cambria Math" charset="0"/>
                  </a:rPr>
                  <a:t>tangent space </a:t>
                </a:r>
                <a:r>
                  <a:rPr lang="en-US" dirty="0">
                    <a:solidFill>
                      <a:srgbClr val="000000"/>
                    </a:solidFill>
                    <a:ea typeface="Cambria Math" charset="0"/>
                    <a:cs typeface="Cambria Math" charset="0"/>
                  </a:rPr>
                  <a:t>is a </a:t>
                </a:r>
                <a:r>
                  <a:rPr lang="en-US" dirty="0">
                    <a:solidFill>
                      <a:srgbClr val="C00000"/>
                    </a:solidFill>
                    <a:ea typeface="Cambria Math" charset="0"/>
                    <a:cs typeface="Cambria Math" charset="0"/>
                  </a:rPr>
                  <a:t>linearization</a:t>
                </a:r>
                <a:r>
                  <a:rPr lang="en-US" dirty="0">
                    <a:solidFill>
                      <a:srgbClr val="000000"/>
                    </a:solidFill>
                    <a:ea typeface="Cambria Math" charset="0"/>
                    <a:cs typeface="Cambria Math" charset="0"/>
                  </a:rPr>
                  <a:t> of the manifold that helps to </a:t>
                </a:r>
                <a:r>
                  <a:rPr lang="en-US" dirty="0">
                    <a:solidFill>
                      <a:srgbClr val="C00000"/>
                    </a:solidFill>
                    <a:ea typeface="Cambria Math" charset="0"/>
                    <a:cs typeface="Cambria Math" charset="0"/>
                  </a:rPr>
                  <a:t>define the state of the system </a:t>
                </a:r>
                <a14:m>
                  <m:oMath xmlns:m="http://schemas.openxmlformats.org/officeDocument/2006/math">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𝑞</m:t>
                        </m:r>
                        <m:r>
                          <a:rPr lang="en-US" i="1">
                            <a:solidFill>
                              <a:srgbClr val="C00000"/>
                            </a:solidFill>
                            <a:latin typeface="Cambria Math" charset="0"/>
                            <a:ea typeface="Cambria Math" charset="0"/>
                            <a:cs typeface="Cambria Math" charset="0"/>
                          </a:rPr>
                          <m:t>,</m:t>
                        </m:r>
                        <m:acc>
                          <m:accPr>
                            <m:chr m:val="̇"/>
                            <m:ctrlPr>
                              <a:rPr lang="en-US" i="1">
                                <a:solidFill>
                                  <a:srgbClr val="C00000"/>
                                </a:solidFill>
                                <a:latin typeface="Cambria Math" charset="0"/>
                                <a:ea typeface="Cambria Math" charset="0"/>
                                <a:cs typeface="Cambria Math" charset="0"/>
                              </a:rPr>
                            </m:ctrlPr>
                          </m:accPr>
                          <m:e>
                            <m:r>
                              <a:rPr lang="en-US" i="1">
                                <a:solidFill>
                                  <a:srgbClr val="C00000"/>
                                </a:solidFill>
                                <a:latin typeface="Cambria Math" charset="0"/>
                                <a:ea typeface="Cambria Math" charset="0"/>
                                <a:cs typeface="Cambria Math" charset="0"/>
                              </a:rPr>
                              <m:t>𝑞</m:t>
                            </m:r>
                          </m:e>
                        </m:acc>
                      </m:e>
                    </m:d>
                  </m:oMath>
                </a14:m>
                <a:r>
                  <a:rPr lang="en-US" dirty="0">
                    <a:solidFill>
                      <a:srgbClr val="000000"/>
                    </a:solidFill>
                    <a:ea typeface="Cambria Math" charset="0"/>
                    <a:cs typeface="Cambria Math" charset="0"/>
                  </a:rPr>
                  <a:t>. This is the set of </a:t>
                </a:r>
                <a:r>
                  <a:rPr lang="en-US" dirty="0">
                    <a:solidFill>
                      <a:srgbClr val="C00000"/>
                    </a:solidFill>
                    <a:ea typeface="Cambria Math" charset="0"/>
                    <a:cs typeface="Cambria Math" charset="0"/>
                  </a:rPr>
                  <a:t>all possible velocities </a:t>
                </a:r>
                <a:r>
                  <a:rPr lang="en-US" dirty="0">
                    <a:solidFill>
                      <a:srgbClr val="000000"/>
                    </a:solidFill>
                    <a:ea typeface="Cambria Math" charset="0"/>
                    <a:cs typeface="Cambria Math" charset="0"/>
                  </a:rPr>
                  <a:t>at a given configuration and is directly related to the lifted actions of the group. </a:t>
                </a:r>
              </a:p>
              <a:p>
                <a:pPr algn="just">
                  <a:spcAft>
                    <a:spcPts val="600"/>
                  </a:spcAft>
                </a:pPr>
                <a:r>
                  <a:rPr lang="en-US" dirty="0">
                    <a:solidFill>
                      <a:srgbClr val="000000"/>
                    </a:solidFill>
                    <a:ea typeface="Cambria Math" charset="0"/>
                    <a:cs typeface="Cambria Math" charset="0"/>
                  </a:rPr>
                  <a:t>A </a:t>
                </a:r>
                <a:r>
                  <a:rPr lang="en-US" dirty="0">
                    <a:solidFill>
                      <a:srgbClr val="C00000"/>
                    </a:solidFill>
                    <a:ea typeface="Cambria Math" charset="0"/>
                    <a:cs typeface="Cambria Math" charset="0"/>
                  </a:rPr>
                  <a:t>vector field </a:t>
                </a:r>
                <a:r>
                  <a:rPr lang="en-US" dirty="0">
                    <a:solidFill>
                      <a:srgbClr val="000000"/>
                    </a:solidFill>
                    <a:ea typeface="Cambria Math" charset="0"/>
                    <a:cs typeface="Cambria Math" charset="0"/>
                  </a:rPr>
                  <a:t>is then a (possibly time varying) assignment of a </a:t>
                </a:r>
                <a:r>
                  <a:rPr lang="en-US" dirty="0">
                    <a:solidFill>
                      <a:srgbClr val="C00000"/>
                    </a:solidFill>
                    <a:ea typeface="Cambria Math" charset="0"/>
                    <a:cs typeface="Cambria Math" charset="0"/>
                  </a:rPr>
                  <a:t>unique vector to every poin</a:t>
                </a:r>
                <a:r>
                  <a:rPr lang="en-US" dirty="0">
                    <a:solidFill>
                      <a:srgbClr val="000000"/>
                    </a:solidFill>
                    <a:ea typeface="Cambria Math" charset="0"/>
                    <a:cs typeface="Cambria Math" charset="0"/>
                  </a:rPr>
                  <a:t>t in a subset of the manifold. </a:t>
                </a:r>
              </a:p>
              <a:p>
                <a:pPr algn="just">
                  <a:spcAft>
                    <a:spcPts val="600"/>
                  </a:spcAft>
                </a:pPr>
                <a:r>
                  <a:rPr lang="en-US" dirty="0">
                    <a:solidFill>
                      <a:srgbClr val="000000"/>
                    </a:solidFill>
                    <a:ea typeface="Cambria Math" charset="0"/>
                    <a:cs typeface="Cambria Math" charset="0"/>
                  </a:rPr>
                  <a:t>For the </a:t>
                </a:r>
                <a:r>
                  <a:rPr lang="en-US" dirty="0">
                    <a:solidFill>
                      <a:srgbClr val="C00000"/>
                    </a:solidFill>
                    <a:ea typeface="Cambria Math" charset="0"/>
                    <a:cs typeface="Cambria Math" charset="0"/>
                  </a:rPr>
                  <a:t>neuromechanical system, </a:t>
                </a:r>
                <a:r>
                  <a:rPr lang="en-US" dirty="0">
                    <a:solidFill>
                      <a:srgbClr val="000000"/>
                    </a:solidFill>
                    <a:ea typeface="Cambria Math" charset="0"/>
                    <a:cs typeface="Cambria Math" charset="0"/>
                  </a:rPr>
                  <a:t>the time derivative of many of these variables defined by </a:t>
                </a:r>
                <a:r>
                  <a:rPr lang="en-US" dirty="0">
                    <a:solidFill>
                      <a:srgbClr val="C00000"/>
                    </a:solidFill>
                    <a:ea typeface="Cambria Math" charset="0"/>
                    <a:cs typeface="Cambria Math" charset="0"/>
                  </a:rPr>
                  <a:t>the current state of the system (and the current vector field of the local manifold) define the (local) interactions of variables</a:t>
                </a:r>
                <a:r>
                  <a:rPr lang="en-US" dirty="0">
                    <a:solidFill>
                      <a:srgbClr val="000000"/>
                    </a:solidFill>
                    <a:ea typeface="Cambria Math" charset="0"/>
                    <a:cs typeface="Cambria Math" charset="0"/>
                  </a:rPr>
                  <a:t>. </a:t>
                </a:r>
              </a:p>
              <a:p>
                <a:pPr algn="just">
                  <a:spcAft>
                    <a:spcPts val="600"/>
                  </a:spcAft>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58618" y="1055207"/>
                <a:ext cx="11750964" cy="4354993"/>
              </a:xfrm>
              <a:prstGeom prst="rect">
                <a:avLst/>
              </a:prstGeom>
              <a:blipFill rotWithShape="0">
                <a:blip r:embed="rId2"/>
                <a:stretch>
                  <a:fillRect l="-415" t="-699" r="-467" b="-6434"/>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59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Articulated Systems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8618" y="1055207"/>
            <a:ext cx="5684982" cy="5463034"/>
          </a:xfrm>
          <a:prstGeom prst="rect">
            <a:avLst/>
          </a:prstGeom>
          <a:noFill/>
        </p:spPr>
        <p:txBody>
          <a:bodyPr wrap="square" rtlCol="0">
            <a:spAutoFit/>
          </a:bodyPr>
          <a:lstStyle/>
          <a:p>
            <a:pPr algn="just">
              <a:spcAft>
                <a:spcPts val="600"/>
              </a:spcAft>
            </a:pPr>
            <a:r>
              <a:rPr lang="en-US" dirty="0" smtClean="0">
                <a:solidFill>
                  <a:srgbClr val="000000"/>
                </a:solidFill>
                <a:ea typeface="Cambria Math" charset="0"/>
                <a:cs typeface="Cambria Math" charset="0"/>
              </a:rPr>
              <a:t>For an articulated system, tools such as </a:t>
            </a:r>
            <a:r>
              <a:rPr lang="en-US" dirty="0" smtClean="0">
                <a:solidFill>
                  <a:srgbClr val="C00000"/>
                </a:solidFill>
                <a:ea typeface="Cambria Math" charset="0"/>
                <a:cs typeface="Cambria Math" charset="0"/>
              </a:rPr>
              <a:t>holonomic constraints</a:t>
            </a:r>
            <a:r>
              <a:rPr lang="en-US" dirty="0" smtClean="0">
                <a:solidFill>
                  <a:srgbClr val="000000"/>
                </a:solidFill>
                <a:ea typeface="Cambria Math" charset="0"/>
                <a:cs typeface="Cambria Math" charset="0"/>
              </a:rPr>
              <a:t>, </a:t>
            </a:r>
            <a:r>
              <a:rPr lang="en-US" dirty="0" smtClean="0">
                <a:solidFill>
                  <a:srgbClr val="C00000"/>
                </a:solidFill>
                <a:ea typeface="Cambria Math" charset="0"/>
                <a:cs typeface="Cambria Math" charset="0"/>
              </a:rPr>
              <a:t>nonholonomic constraints</a:t>
            </a:r>
            <a:r>
              <a:rPr lang="en-US" dirty="0" smtClean="0">
                <a:solidFill>
                  <a:srgbClr val="000000"/>
                </a:solidFill>
                <a:ea typeface="Cambria Math" charset="0"/>
                <a:cs typeface="Cambria Math" charset="0"/>
              </a:rPr>
              <a:t>, and </a:t>
            </a:r>
            <a:r>
              <a:rPr lang="en-US" dirty="0" smtClean="0">
                <a:solidFill>
                  <a:srgbClr val="C00000"/>
                </a:solidFill>
                <a:ea typeface="Cambria Math" charset="0"/>
                <a:cs typeface="Cambria Math" charset="0"/>
              </a:rPr>
              <a:t>Jacobian operators</a:t>
            </a:r>
            <a:r>
              <a:rPr lang="en-US" dirty="0" smtClean="0">
                <a:solidFill>
                  <a:srgbClr val="000000"/>
                </a:solidFill>
                <a:ea typeface="Cambria Math" charset="0"/>
                <a:cs typeface="Cambria Math" charset="0"/>
              </a:rPr>
              <a:t> allow for an understanding of the relationship between shape and position variables.</a:t>
            </a:r>
          </a:p>
          <a:p>
            <a:pPr algn="just">
              <a:spcAft>
                <a:spcPts val="600"/>
              </a:spcAft>
            </a:pPr>
            <a:r>
              <a:rPr lang="en-US" dirty="0">
                <a:solidFill>
                  <a:srgbClr val="000000"/>
                </a:solidFill>
                <a:ea typeface="Cambria Math" charset="0"/>
                <a:cs typeface="Cambria Math" charset="0"/>
              </a:rPr>
              <a:t>Mainly, </a:t>
            </a:r>
            <a:r>
              <a:rPr lang="en-US" dirty="0">
                <a:solidFill>
                  <a:srgbClr val="C00000"/>
                </a:solidFill>
                <a:ea typeface="Cambria Math" charset="0"/>
                <a:cs typeface="Cambria Math" charset="0"/>
              </a:rPr>
              <a:t>these</a:t>
            </a:r>
            <a:r>
              <a:rPr lang="en-US" dirty="0">
                <a:solidFill>
                  <a:srgbClr val="000000"/>
                </a:solidFill>
                <a:ea typeface="Cambria Math" charset="0"/>
                <a:cs typeface="Cambria Math" charset="0"/>
              </a:rPr>
              <a:t> </a:t>
            </a:r>
            <a:r>
              <a:rPr lang="en-US" dirty="0">
                <a:solidFill>
                  <a:srgbClr val="C00000"/>
                </a:solidFill>
                <a:ea typeface="Cambria Math" charset="0"/>
                <a:cs typeface="Cambria Math" charset="0"/>
              </a:rPr>
              <a:t>tools allow a constrained system to “move” while maintaining the local mapping of parameter values</a:t>
            </a:r>
            <a:r>
              <a:rPr lang="en-US" dirty="0">
                <a:solidFill>
                  <a:srgbClr val="000000"/>
                </a:solidFill>
                <a:ea typeface="Cambria Math" charset="0"/>
                <a:cs typeface="Cambria Math" charset="0"/>
              </a:rPr>
              <a:t>. </a:t>
            </a: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Recall that </a:t>
            </a:r>
            <a:r>
              <a:rPr lang="en-US" dirty="0" smtClean="0">
                <a:solidFill>
                  <a:srgbClr val="C00000"/>
                </a:solidFill>
                <a:ea typeface="Cambria Math" charset="0"/>
                <a:cs typeface="Cambria Math" charset="0"/>
              </a:rPr>
              <a:t>position </a:t>
            </a:r>
            <a:r>
              <a:rPr lang="en-US" dirty="0" smtClean="0">
                <a:solidFill>
                  <a:srgbClr val="000000"/>
                </a:solidFill>
                <a:ea typeface="Cambria Math" charset="0"/>
                <a:cs typeface="Cambria Math" charset="0"/>
              </a:rPr>
              <a:t>defines the </a:t>
            </a:r>
            <a:r>
              <a:rPr lang="en-US" dirty="0" smtClean="0">
                <a:solidFill>
                  <a:srgbClr val="C00000"/>
                </a:solidFill>
                <a:ea typeface="Cambria Math" charset="0"/>
                <a:cs typeface="Cambria Math" charset="0"/>
              </a:rPr>
              <a:t>location and orientation of the body frame</a:t>
            </a:r>
            <a:r>
              <a:rPr lang="en-US" dirty="0" smtClean="0">
                <a:solidFill>
                  <a:srgbClr val="000000"/>
                </a:solidFill>
                <a:ea typeface="Cambria Math" charset="0"/>
                <a:cs typeface="Cambria Math" charset="0"/>
              </a:rPr>
              <a:t>, while the </a:t>
            </a:r>
            <a:r>
              <a:rPr lang="en-US" dirty="0" smtClean="0">
                <a:solidFill>
                  <a:srgbClr val="C00000"/>
                </a:solidFill>
                <a:ea typeface="Cambria Math" charset="0"/>
                <a:cs typeface="Cambria Math" charset="0"/>
              </a:rPr>
              <a:t>shape </a:t>
            </a:r>
            <a:r>
              <a:rPr lang="en-US" dirty="0" smtClean="0">
                <a:solidFill>
                  <a:srgbClr val="000000"/>
                </a:solidFill>
                <a:ea typeface="Cambria Math" charset="0"/>
                <a:cs typeface="Cambria Math" charset="0"/>
              </a:rPr>
              <a:t>defines the </a:t>
            </a:r>
            <a:r>
              <a:rPr lang="en-US" dirty="0" smtClean="0">
                <a:solidFill>
                  <a:srgbClr val="C00000"/>
                </a:solidFill>
                <a:ea typeface="Cambria Math" charset="0"/>
                <a:cs typeface="Cambria Math" charset="0"/>
              </a:rPr>
              <a:t>relative “placement”</a:t>
            </a:r>
            <a:r>
              <a:rPr lang="en-US" dirty="0" smtClean="0">
                <a:solidFill>
                  <a:srgbClr val="000000"/>
                </a:solidFill>
                <a:ea typeface="Cambria Math" charset="0"/>
                <a:cs typeface="Cambria Math" charset="0"/>
              </a:rPr>
              <a:t> of the system to the body frame. </a:t>
            </a: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 sufficient choice of body frame requires that all other frames of the system be recoverable through a function of shape parameters. </a:t>
            </a:r>
            <a:r>
              <a:rPr lang="en-US" dirty="0" smtClean="0">
                <a:solidFill>
                  <a:srgbClr val="C00000"/>
                </a:solidFill>
                <a:ea typeface="Cambria Math" charset="0"/>
                <a:cs typeface="Cambria Math" charset="0"/>
              </a:rPr>
              <a:t>What would be the position/shape variables of the neuromechanical system?</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1167866"/>
            <a:ext cx="5684982" cy="4201150"/>
          </a:xfrm>
          <a:prstGeom prst="rect">
            <a:avLst/>
          </a:prstGeom>
          <a:noFill/>
        </p:spPr>
        <p:txBody>
          <a:bodyPr wrap="square" rtlCol="0">
            <a:spAutoFit/>
          </a:bodyPr>
          <a:lstStyle/>
          <a:p>
            <a:pPr algn="just">
              <a:spcAft>
                <a:spcPts val="600"/>
              </a:spcAft>
            </a:pPr>
            <a:r>
              <a:rPr lang="en-US" dirty="0">
                <a:solidFill>
                  <a:srgbClr val="C00000"/>
                </a:solidFill>
              </a:rPr>
              <a:t>Locomotion</a:t>
            </a:r>
            <a:r>
              <a:rPr lang="en-US" dirty="0">
                <a:solidFill>
                  <a:srgbClr val="000000"/>
                </a:solidFill>
              </a:rPr>
              <a:t> is defined informally as the process </a:t>
            </a:r>
            <a:r>
              <a:rPr lang="en-US" dirty="0" smtClean="0">
                <a:solidFill>
                  <a:srgbClr val="000000"/>
                </a:solidFill>
              </a:rPr>
              <a:t>of using </a:t>
            </a:r>
            <a:r>
              <a:rPr lang="en-US" dirty="0">
                <a:solidFill>
                  <a:srgbClr val="C00000"/>
                </a:solidFill>
              </a:rPr>
              <a:t>reaction forces </a:t>
            </a:r>
            <a:r>
              <a:rPr lang="en-US" dirty="0">
                <a:solidFill>
                  <a:srgbClr val="000000"/>
                </a:solidFill>
              </a:rPr>
              <a:t>to turn </a:t>
            </a:r>
            <a:r>
              <a:rPr lang="en-US" dirty="0">
                <a:solidFill>
                  <a:srgbClr val="C00000"/>
                </a:solidFill>
              </a:rPr>
              <a:t>internal </a:t>
            </a:r>
            <a:r>
              <a:rPr lang="en-US" dirty="0" smtClean="0">
                <a:solidFill>
                  <a:srgbClr val="C00000"/>
                </a:solidFill>
              </a:rPr>
              <a:t>shape </a:t>
            </a:r>
            <a:r>
              <a:rPr lang="en-US" dirty="0" smtClean="0">
                <a:solidFill>
                  <a:srgbClr val="000000"/>
                </a:solidFill>
              </a:rPr>
              <a:t>changes into </a:t>
            </a:r>
            <a:r>
              <a:rPr lang="en-US" dirty="0">
                <a:solidFill>
                  <a:srgbClr val="C00000"/>
                </a:solidFill>
              </a:rPr>
              <a:t>external position </a:t>
            </a:r>
            <a:r>
              <a:rPr lang="en-US" dirty="0" smtClean="0">
                <a:solidFill>
                  <a:srgbClr val="000000"/>
                </a:solidFill>
              </a:rPr>
              <a:t>changes</a:t>
            </a:r>
            <a:r>
              <a:rPr lang="en-US" dirty="0">
                <a:solidFill>
                  <a:srgbClr val="000000"/>
                </a:solidFill>
              </a:rPr>
              <a:t> w</a:t>
            </a:r>
            <a:r>
              <a:rPr lang="en-US" dirty="0" smtClean="0">
                <a:solidFill>
                  <a:srgbClr val="000000"/>
                </a:solidFill>
              </a:rPr>
              <a:t>hile subject to restrictions like velocity constraints, momentum, etc. This does however </a:t>
            </a:r>
            <a:r>
              <a:rPr lang="en-US" dirty="0" smtClean="0">
                <a:solidFill>
                  <a:srgbClr val="C00000"/>
                </a:solidFill>
              </a:rPr>
              <a:t>require</a:t>
            </a:r>
            <a:r>
              <a:rPr lang="en-US" dirty="0" smtClean="0">
                <a:solidFill>
                  <a:srgbClr val="000000"/>
                </a:solidFill>
              </a:rPr>
              <a:t> that </a:t>
            </a:r>
            <a:r>
              <a:rPr lang="en-US" i="1" dirty="0" smtClean="0">
                <a:solidFill>
                  <a:srgbClr val="000000"/>
                </a:solidFill>
              </a:rPr>
              <a:t>locally</a:t>
            </a:r>
            <a:r>
              <a:rPr lang="en-US" dirty="0" smtClean="0">
                <a:solidFill>
                  <a:srgbClr val="000000"/>
                </a:solidFill>
              </a:rPr>
              <a:t> </a:t>
            </a:r>
            <a:r>
              <a:rPr lang="en-US" dirty="0" smtClean="0">
                <a:solidFill>
                  <a:srgbClr val="C00000"/>
                </a:solidFill>
              </a:rPr>
              <a:t>every position velocity be a linear function of shape velocity</a:t>
            </a:r>
            <a:r>
              <a:rPr lang="en-US" dirty="0" smtClean="0">
                <a:solidFill>
                  <a:srgbClr val="000000"/>
                </a:solidFill>
              </a:rPr>
              <a:t>.</a:t>
            </a:r>
          </a:p>
          <a:p>
            <a:pPr algn="just">
              <a:spcAft>
                <a:spcPts val="600"/>
              </a:spcAft>
            </a:pPr>
            <a:r>
              <a:rPr lang="en-US" dirty="0" smtClean="0">
                <a:solidFill>
                  <a:srgbClr val="000000"/>
                </a:solidFill>
              </a:rPr>
              <a:t>It is also imperative that the system be </a:t>
            </a:r>
            <a:r>
              <a:rPr lang="en-US" dirty="0" smtClean="0">
                <a:solidFill>
                  <a:srgbClr val="C00000"/>
                </a:solidFill>
              </a:rPr>
              <a:t>symmetrical</a:t>
            </a:r>
            <a:r>
              <a:rPr lang="en-US" dirty="0" smtClean="0">
                <a:solidFill>
                  <a:srgbClr val="000000"/>
                </a:solidFill>
              </a:rPr>
              <a:t> </a:t>
            </a:r>
            <a:r>
              <a:rPr lang="mr-IN" dirty="0" smtClean="0">
                <a:solidFill>
                  <a:srgbClr val="000000"/>
                </a:solidFill>
              </a:rPr>
              <a:t>–</a:t>
            </a:r>
            <a:r>
              <a:rPr lang="en-US" dirty="0" smtClean="0">
                <a:solidFill>
                  <a:srgbClr val="000000"/>
                </a:solidFill>
              </a:rPr>
              <a:t> i.e., it must allow for actions that, once performed, leave the system indistinguishable from the starting position/orientation. </a:t>
            </a:r>
          </a:p>
          <a:p>
            <a:pPr algn="just">
              <a:spcAft>
                <a:spcPts val="600"/>
              </a:spcAft>
            </a:pPr>
            <a:r>
              <a:rPr lang="en-US" dirty="0" smtClean="0">
                <a:solidFill>
                  <a:srgbClr val="000000"/>
                </a:solidFill>
              </a:rPr>
              <a:t>In a </a:t>
            </a:r>
            <a:r>
              <a:rPr lang="en-US" dirty="0" smtClean="0">
                <a:solidFill>
                  <a:srgbClr val="C00000"/>
                </a:solidFill>
              </a:rPr>
              <a:t>uniform environment</a:t>
            </a:r>
            <a:r>
              <a:rPr lang="en-US" dirty="0" smtClean="0">
                <a:solidFill>
                  <a:srgbClr val="000000"/>
                </a:solidFill>
              </a:rPr>
              <a:t>, the dynamics of locomotor systems are symmetric, but would the use of muscle activations or lengths be symmetric as well?</a:t>
            </a:r>
            <a:endParaRPr lang="en-US" dirty="0">
              <a:solidFill>
                <a:srgbClr val="000000"/>
              </a:solidFill>
              <a:ea typeface="Cambria Math" charset="0"/>
              <a:cs typeface="Cambria Math" charset="0"/>
            </a:endParaRPr>
          </a:p>
          <a:p>
            <a:pPr algn="just">
              <a:spcAft>
                <a:spcPts val="600"/>
              </a:spcAft>
            </a:pPr>
            <a:endParaRPr lang="en-US" dirty="0">
              <a:solidFill>
                <a:srgbClr val="000000"/>
              </a:solidFill>
            </a:endParaRPr>
          </a:p>
        </p:txBody>
      </p:sp>
    </p:spTree>
    <p:extLst>
      <p:ext uri="{BB962C8B-B14F-4D97-AF65-F5344CB8AC3E}">
        <p14:creationId xmlns:p14="http://schemas.microsoft.com/office/powerpoint/2010/main" val="122536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Pfaffian Matrices and Connection Vector Fields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44654" y="1295400"/>
                <a:ext cx="5684982" cy="5724644"/>
              </a:xfrm>
              <a:prstGeom prst="rect">
                <a:avLst/>
              </a:prstGeom>
              <a:noFill/>
            </p:spPr>
            <p:txBody>
              <a:bodyPr wrap="square" rtlCol="0">
                <a:spAutoFit/>
              </a:bodyPr>
              <a:lstStyle/>
              <a:p>
                <a:pPr algn="just">
                  <a:spcAft>
                    <a:spcPts val="600"/>
                  </a:spcAft>
                </a:pPr>
                <a:r>
                  <a:rPr lang="en-US" sz="2400" dirty="0" smtClean="0">
                    <a:solidFill>
                      <a:srgbClr val="000000"/>
                    </a:solidFill>
                    <a:ea typeface="Cambria Math" charset="0"/>
                    <a:cs typeface="Cambria Math" charset="0"/>
                  </a:rPr>
                  <a:t>Assuming that these criteria are met, then it is possible to relate the shape positions/velocities to the body velocity of the system</a:t>
                </a:r>
                <a:r>
                  <a:rPr lang="en-US" sz="2400" smtClean="0">
                    <a:solidFill>
                      <a:srgbClr val="000000"/>
                    </a:solidFill>
                    <a:ea typeface="Cambria Math" charset="0"/>
                    <a:cs typeface="Cambria Math" charset="0"/>
                  </a:rPr>
                  <a:t>. </a:t>
                </a:r>
              </a:p>
              <a:p>
                <a:pPr algn="just">
                  <a:spcAft>
                    <a:spcPts val="600"/>
                  </a:spcAft>
                </a:pPr>
                <a:endParaRPr lang="en-US" sz="2400" dirty="0" smtClean="0">
                  <a:solidFill>
                    <a:srgbClr val="000000"/>
                  </a:solidFill>
                  <a:ea typeface="Cambria Math" charset="0"/>
                  <a:cs typeface="Cambria Math" charset="0"/>
                </a:endParaRPr>
              </a:p>
              <a:p>
                <a:pPr algn="just">
                  <a:spcAft>
                    <a:spcPts val="600"/>
                  </a:spcAft>
                </a:pPr>
                <a:r>
                  <a:rPr lang="en-US" sz="2400" dirty="0" smtClean="0">
                    <a:solidFill>
                      <a:srgbClr val="000000"/>
                    </a:solidFill>
                    <a:ea typeface="Cambria Math" charset="0"/>
                    <a:cs typeface="Cambria Math" charset="0"/>
                  </a:rPr>
                  <a:t>Recall that a </a:t>
                </a:r>
                <a:r>
                  <a:rPr lang="en-US" sz="2400" dirty="0" smtClean="0">
                    <a:solidFill>
                      <a:srgbClr val="C00000"/>
                    </a:solidFill>
                    <a:ea typeface="Cambria Math" charset="0"/>
                    <a:cs typeface="Cambria Math" charset="0"/>
                  </a:rPr>
                  <a:t>Pfaffian matrix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𝜔</m:t>
                    </m:r>
                    <m:r>
                      <a:rPr lang="en-US" sz="2400" b="0" i="1" smtClean="0">
                        <a:solidFill>
                          <a:srgbClr val="000000"/>
                        </a:solidFill>
                        <a:latin typeface="Cambria Math" charset="0"/>
                        <a:ea typeface="Cambria Math" charset="0"/>
                        <a:cs typeface="Cambria Math" charset="0"/>
                      </a:rPr>
                      <m:t>(</m:t>
                    </m:r>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 is constructed from the </a:t>
                </a:r>
                <a:r>
                  <a:rPr lang="en-US" sz="2400" dirty="0" smtClean="0">
                    <a:solidFill>
                      <a:srgbClr val="C00000"/>
                    </a:solidFill>
                    <a:ea typeface="Cambria Math" charset="0"/>
                    <a:cs typeface="Cambria Math" charset="0"/>
                  </a:rPr>
                  <a:t>nonholonomic constraints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𝑐</m:t>
                    </m:r>
                    <m:d>
                      <m:dPr>
                        <m:ctrlPr>
                          <a:rPr lang="en-US" sz="2400" b="0" i="1" smtClean="0">
                            <a:solidFill>
                              <a:srgbClr val="000000"/>
                            </a:solidFill>
                            <a:latin typeface="Cambria Math" charset="0"/>
                            <a:ea typeface="Cambria Math" charset="0"/>
                            <a:cs typeface="Cambria Math" charset="0"/>
                          </a:rPr>
                        </m:ctrlPr>
                      </m:dPr>
                      <m:e>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acc>
                          <m:accPr>
                            <m:chr m:val="̇"/>
                            <m:ctrlPr>
                              <a:rPr lang="en-US" sz="2400" b="0" i="1" smtClean="0">
                                <a:solidFill>
                                  <a:srgbClr val="000000"/>
                                </a:solidFill>
                                <a:latin typeface="Cambria Math" charset="0"/>
                                <a:ea typeface="Cambria Math" charset="0"/>
                                <a:cs typeface="Cambria Math" charset="0"/>
                              </a:rPr>
                            </m:ctrlPr>
                          </m:accPr>
                          <m:e>
                            <m:r>
                              <a:rPr lang="en-US" sz="2400" b="0" i="1" smtClean="0">
                                <a:solidFill>
                                  <a:srgbClr val="000000"/>
                                </a:solidFill>
                                <a:latin typeface="Cambria Math" charset="0"/>
                                <a:ea typeface="Cambria Math" charset="0"/>
                                <a:cs typeface="Cambria Math" charset="0"/>
                              </a:rPr>
                              <m:t>𝑞</m:t>
                            </m:r>
                          </m:e>
                        </m:acc>
                      </m:e>
                    </m:d>
                    <m:r>
                      <a:rPr lang="en-US" sz="2400" b="0" i="0"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i.e., velocity constraints) of the system. This matrix can be rearranged to provide this relationship.</a:t>
                </a:r>
              </a:p>
              <a:p>
                <a:pPr algn="just">
                  <a:spcAft>
                    <a:spcPts val="600"/>
                  </a:spcAft>
                </a:pPr>
                <a:endParaRPr lang="en-US" dirty="0" smtClean="0">
                  <a:solidFill>
                    <a:srgbClr val="000000"/>
                  </a:solidFill>
                  <a:ea typeface="Cambria Math" charset="0"/>
                  <a:cs typeface="Cambria Math" charset="0"/>
                </a:endParaRPr>
              </a:p>
              <a:p>
                <a:pPr algn="just">
                  <a:spcAft>
                    <a:spcPts val="600"/>
                  </a:spcAft>
                </a:pPr>
                <a:endParaRPr lang="en-US" dirty="0" smtClean="0">
                  <a:solidFill>
                    <a:srgbClr val="C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44654" y="1295400"/>
                <a:ext cx="5684982" cy="5724644"/>
              </a:xfrm>
              <a:prstGeom prst="rect">
                <a:avLst/>
              </a:prstGeom>
              <a:blipFill rotWithShape="0">
                <a:blip r:embed="rId2"/>
                <a:stretch>
                  <a:fillRect l="-1608" t="-745" r="-3001"/>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298903" y="5129139"/>
            <a:ext cx="1676402"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9342098" y="5388247"/>
            <a:ext cx="838200" cy="0"/>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40452" y="1055207"/>
            <a:ext cx="3448510" cy="4292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097825" y="1132924"/>
            <a:ext cx="1733764" cy="283846"/>
          </a:xfrm>
          <a:prstGeom prst="rect">
            <a:avLst/>
          </a:prstGeom>
        </p:spPr>
      </p:pic>
      <p:cxnSp>
        <p:nvCxnSpPr>
          <p:cNvPr id="18" name="Straight Arrow Connector 17"/>
          <p:cNvCxnSpPr/>
          <p:nvPr/>
        </p:nvCxnSpPr>
        <p:spPr>
          <a:xfrm flipH="1">
            <a:off x="9038627" y="1524000"/>
            <a:ext cx="1" cy="3594463"/>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10510796" y="5298192"/>
            <a:ext cx="1252615" cy="256059"/>
          </a:xfrm>
          <a:prstGeom prst="rect">
            <a:avLst/>
          </a:prstGeom>
        </p:spPr>
      </p:pic>
      <p:sp>
        <p:nvSpPr>
          <p:cNvPr id="21" name="Rectangle 20"/>
          <p:cNvSpPr/>
          <p:nvPr/>
        </p:nvSpPr>
        <p:spPr>
          <a:xfrm>
            <a:off x="6327575" y="5129138"/>
            <a:ext cx="2901551"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97825" y="3826743"/>
            <a:ext cx="1828800"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543800" y="2566660"/>
            <a:ext cx="2901551"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a:stretch>
            <a:fillRect/>
          </a:stretch>
        </p:blipFill>
        <p:spPr>
          <a:xfrm>
            <a:off x="7868354" y="2639612"/>
            <a:ext cx="2221703" cy="896255"/>
          </a:xfrm>
          <a:prstGeom prst="rect">
            <a:avLst/>
          </a:prstGeom>
        </p:spPr>
      </p:pic>
      <p:pic>
        <p:nvPicPr>
          <p:cNvPr id="25" name="Picture 24"/>
          <p:cNvPicPr>
            <a:picLocks noChangeAspect="1"/>
          </p:cNvPicPr>
          <p:nvPr/>
        </p:nvPicPr>
        <p:blipFill>
          <a:blip r:embed="rId6"/>
          <a:stretch>
            <a:fillRect/>
          </a:stretch>
        </p:blipFill>
        <p:spPr>
          <a:xfrm>
            <a:off x="8275470" y="3889044"/>
            <a:ext cx="1479458" cy="918696"/>
          </a:xfrm>
          <a:prstGeom prst="rect">
            <a:avLst/>
          </a:prstGeom>
        </p:spPr>
      </p:pic>
      <p:pic>
        <p:nvPicPr>
          <p:cNvPr id="26" name="Picture 25"/>
          <p:cNvPicPr>
            <a:picLocks noChangeAspect="1"/>
          </p:cNvPicPr>
          <p:nvPr/>
        </p:nvPicPr>
        <p:blipFill>
          <a:blip r:embed="rId7"/>
          <a:stretch>
            <a:fillRect/>
          </a:stretch>
        </p:blipFill>
        <p:spPr>
          <a:xfrm>
            <a:off x="6652129" y="5209634"/>
            <a:ext cx="2223796" cy="381000"/>
          </a:xfrm>
          <a:prstGeom prst="rect">
            <a:avLst/>
          </a:prstGeom>
        </p:spPr>
      </p:pic>
      <p:sp>
        <p:nvSpPr>
          <p:cNvPr id="9" name="Rectangle 8"/>
          <p:cNvSpPr/>
          <p:nvPr/>
        </p:nvSpPr>
        <p:spPr>
          <a:xfrm>
            <a:off x="7543800" y="1678147"/>
            <a:ext cx="2901551" cy="6985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7778351" y="1767055"/>
            <a:ext cx="2520552" cy="549594"/>
          </a:xfrm>
          <a:prstGeom prst="rect">
            <a:avLst/>
          </a:prstGeom>
        </p:spPr>
      </p:pic>
    </p:spTree>
    <p:extLst>
      <p:ext uri="{BB962C8B-B14F-4D97-AF65-F5344CB8AC3E}">
        <p14:creationId xmlns:p14="http://schemas.microsoft.com/office/powerpoint/2010/main" val="1920593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M 5 - Modeling Fair presentation">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 5 - Modeling Fair presentation</Template>
  <TotalTime>2163</TotalTime>
  <Words>1234</Words>
  <Application>Microsoft Macintosh PowerPoint</Application>
  <PresentationFormat>Widescreen</PresentationFormat>
  <Paragraphs>92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Cambria Math</vt:lpstr>
      <vt:lpstr>Mangal</vt:lpstr>
      <vt:lpstr>Arial</vt:lpstr>
      <vt:lpstr>TEAM 5 - Modeling Fair presentation</vt:lpstr>
      <vt:lpstr>BME 790 Spring 2017 Final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 790 Spring 2017 Weekly Summary</dc:title>
  <dc:creator>Daniel Hagen</dc:creator>
  <cp:lastModifiedBy>Microsoft Office User</cp:lastModifiedBy>
  <cp:revision>76</cp:revision>
  <cp:lastPrinted>2017-01-20T23:35:11Z</cp:lastPrinted>
  <dcterms:created xsi:type="dcterms:W3CDTF">2017-01-20T20:53:49Z</dcterms:created>
  <dcterms:modified xsi:type="dcterms:W3CDTF">2017-03-24T21:16:08Z</dcterms:modified>
</cp:coreProperties>
</file>